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328" r:id="rId3"/>
    <p:sldId id="270" r:id="rId4"/>
    <p:sldId id="287" r:id="rId5"/>
    <p:sldId id="289" r:id="rId6"/>
    <p:sldId id="290" r:id="rId7"/>
    <p:sldId id="291" r:id="rId8"/>
    <p:sldId id="292" r:id="rId9"/>
    <p:sldId id="275" r:id="rId10"/>
    <p:sldId id="293" r:id="rId11"/>
    <p:sldId id="327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37" r:id="rId39"/>
    <p:sldId id="338" r:id="rId40"/>
    <p:sldId id="339" r:id="rId41"/>
    <p:sldId id="340" r:id="rId42"/>
    <p:sldId id="341" r:id="rId43"/>
    <p:sldId id="326" r:id="rId4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8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BF1D-62BA-4BC5-B065-3CDFF8F8A7D7}" type="datetimeFigureOut">
              <a:rPr lang="hr-HR" smtClean="0"/>
              <a:t>30.3.2026.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83AF-D1E2-4546-A018-8040F2A3E75A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 userDrawn="1"/>
        </p:nvSpPr>
        <p:spPr>
          <a:xfrm>
            <a:off x="0" y="6174557"/>
            <a:ext cx="12192000" cy="5656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1321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BF1D-62BA-4BC5-B065-3CDFF8F8A7D7}" type="datetimeFigureOut">
              <a:rPr lang="hr-HR" smtClean="0"/>
              <a:t>30.3.2026.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83AF-D1E2-4546-A018-8040F2A3E7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5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BF1D-62BA-4BC5-B065-3CDFF8F8A7D7}" type="datetimeFigureOut">
              <a:rPr lang="hr-HR" smtClean="0"/>
              <a:t>30.3.2026.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83AF-D1E2-4546-A018-8040F2A3E7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927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BF1D-62BA-4BC5-B065-3CDFF8F8A7D7}" type="datetimeFigureOut">
              <a:rPr lang="hr-HR" smtClean="0"/>
              <a:t>30.3.2026.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83AF-D1E2-4546-A018-8040F2A3E7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1999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BF1D-62BA-4BC5-B065-3CDFF8F8A7D7}" type="datetimeFigureOut">
              <a:rPr lang="hr-HR" smtClean="0"/>
              <a:t>30.3.2026.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83AF-D1E2-4546-A018-8040F2A3E7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293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BF1D-62BA-4BC5-B065-3CDFF8F8A7D7}" type="datetimeFigureOut">
              <a:rPr lang="hr-HR" smtClean="0"/>
              <a:t>30.3.2026.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83AF-D1E2-4546-A018-8040F2A3E7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124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BF1D-62BA-4BC5-B065-3CDFF8F8A7D7}" type="datetimeFigureOut">
              <a:rPr lang="hr-HR" smtClean="0"/>
              <a:t>30.3.2026.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83AF-D1E2-4546-A018-8040F2A3E7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581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BF1D-62BA-4BC5-B065-3CDFF8F8A7D7}" type="datetimeFigureOut">
              <a:rPr lang="hr-HR" smtClean="0"/>
              <a:t>30.3.2026.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83AF-D1E2-4546-A018-8040F2A3E7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712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BF1D-62BA-4BC5-B065-3CDFF8F8A7D7}" type="datetimeFigureOut">
              <a:rPr lang="hr-HR" smtClean="0"/>
              <a:t>30.3.2026.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83AF-D1E2-4546-A018-8040F2A3E7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020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BF1D-62BA-4BC5-B065-3CDFF8F8A7D7}" type="datetimeFigureOut">
              <a:rPr lang="hr-HR" smtClean="0"/>
              <a:t>30.3.2026.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83AF-D1E2-4546-A018-8040F2A3E7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506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BF1D-62BA-4BC5-B065-3CDFF8F8A7D7}" type="datetimeFigureOut">
              <a:rPr lang="hr-HR" smtClean="0"/>
              <a:t>30.3.2026.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83AF-D1E2-4546-A018-8040F2A3E7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912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5BF1D-62BA-4BC5-B065-3CDFF8F8A7D7}" type="datetimeFigureOut">
              <a:rPr lang="hr-HR" smtClean="0"/>
              <a:t>30.3.2026.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183AF-D1E2-4546-A018-8040F2A3E75A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841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chemeClr val="bg1"/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" y="5674937"/>
            <a:ext cx="12191998" cy="933254"/>
          </a:xfrm>
        </p:spPr>
        <p:txBody>
          <a:bodyPr>
            <a:normAutofit/>
          </a:bodyPr>
          <a:lstStyle/>
          <a:p>
            <a:pPr algn="ctr"/>
            <a:r>
              <a:rPr lang="hr-HR" sz="2000" spc="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Zagreb, </a:t>
            </a:r>
            <a:r>
              <a:rPr lang="hr-HR" sz="2000" spc="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30. </a:t>
            </a:r>
            <a:r>
              <a:rPr lang="hr-HR" sz="2000" spc="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ožujka 2026. godine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656000"/>
            <a:ext cx="1219199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500" b="1" spc="-50" dirty="0" smtClean="0">
                <a:solidFill>
                  <a:srgbClr val="002060"/>
                </a:solidFill>
              </a:rPr>
              <a:t>PREDSTAVLJANJE ZAKONSKIH I PODZAKONSKIH AKATA IZ PODRUČJA NADLEŽNOSTI MINISTARSTVA MORA, PROMETA I INFRASTRUKTURE</a:t>
            </a:r>
            <a:endParaRPr lang="hr-HR" sz="3500" b="1" spc="-5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3800213"/>
            <a:ext cx="12191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Potpredsjednik Vlade i ministar mora, prometa i infrastrukture Oleg </a:t>
            </a:r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Butković</a:t>
            </a:r>
          </a:p>
          <a:p>
            <a:pPr algn="ctr"/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________________________________________________________________________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1184114" y="721195"/>
            <a:ext cx="3434068" cy="12654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3000" b="1" dirty="0" smtClean="0">
              <a:solidFill>
                <a:srgbClr val="002060"/>
              </a:solidFill>
            </a:endParaRPr>
          </a:p>
          <a:p>
            <a:endParaRPr lang="hr-HR" sz="3000" b="1" dirty="0">
              <a:solidFill>
                <a:srgbClr val="002060"/>
              </a:solidFill>
            </a:endParaRPr>
          </a:p>
          <a:p>
            <a:r>
              <a:rPr lang="hr-HR" sz="3200" dirty="0" smtClean="0">
                <a:solidFill>
                  <a:srgbClr val="002060"/>
                </a:solidFill>
              </a:rPr>
              <a:t>Što donose izmjene</a:t>
            </a:r>
            <a:endParaRPr lang="hr-HR" sz="3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1184114" y="2465965"/>
            <a:ext cx="9971565" cy="3607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r-HR" sz="2200" dirty="0" smtClean="0"/>
              <a:t>Uvodi se QR kod na dozvolama.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r-HR" sz="2200" dirty="0" smtClean="0"/>
              <a:t>Vozila pratnje i vozači pratnje moraju biti registrirani u IPR sustavu. Dozvolu za pratnju može obavljati samo pratitelj koji se nalazi u tom registru.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r-HR" sz="2200" dirty="0" smtClean="0"/>
              <a:t>Uvodi se mogućnost prijave putem aplikacije za pametne telefone.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r-HR" sz="2200" dirty="0" smtClean="0"/>
              <a:t>Jasno definiranje pratnji izvanrednih prijevoza: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r-HR" dirty="0" smtClean="0"/>
              <a:t> pratnja na autocesti,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r-HR" dirty="0" smtClean="0"/>
              <a:t> pratnja izvan autoceste,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r-HR" dirty="0" smtClean="0"/>
              <a:t> pratnja u konvoju na autocesti,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r-HR" dirty="0" smtClean="0"/>
              <a:t> pratnja u konvoju izvan autoceste.</a:t>
            </a:r>
          </a:p>
          <a:p>
            <a:endParaRPr lang="hr-HR" dirty="0"/>
          </a:p>
        </p:txBody>
      </p:sp>
      <p:pic>
        <p:nvPicPr>
          <p:cNvPr id="18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114" y="4269797"/>
            <a:ext cx="3984519" cy="15253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223067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1184114" y="721195"/>
            <a:ext cx="3374729" cy="12654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3000" b="1" dirty="0" smtClean="0">
              <a:solidFill>
                <a:srgbClr val="002060"/>
              </a:solidFill>
            </a:endParaRPr>
          </a:p>
          <a:p>
            <a:endParaRPr lang="hr-HR" sz="3000" b="1" dirty="0">
              <a:solidFill>
                <a:srgbClr val="002060"/>
              </a:solidFill>
            </a:endParaRPr>
          </a:p>
          <a:p>
            <a:pPr algn="l"/>
            <a:r>
              <a:rPr lang="hr-HR" sz="3200" dirty="0">
                <a:solidFill>
                  <a:srgbClr val="002060"/>
                </a:solidFill>
              </a:rPr>
              <a:t>Zaključak</a:t>
            </a:r>
            <a:endParaRPr lang="hr-HR" sz="3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1184114" y="2337848"/>
            <a:ext cx="9971565" cy="3735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50000"/>
              </a:lnSpc>
            </a:pPr>
            <a:r>
              <a:rPr lang="hr-HR" sz="2200" dirty="0">
                <a:solidFill>
                  <a:prstClr val="black"/>
                </a:solidFill>
              </a:rPr>
              <a:t>Novi Pravilnik osigurava:</a:t>
            </a:r>
          </a:p>
          <a:p>
            <a:pPr marL="228600" lvl="0" indent="-2286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prstClr val="black"/>
                </a:solidFill>
              </a:rPr>
              <a:t> manje administrativno opterećenje za prijevoznike,</a:t>
            </a:r>
          </a:p>
          <a:p>
            <a:pPr marL="228600" lvl="0" indent="-2286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prstClr val="black"/>
                </a:solidFill>
              </a:rPr>
              <a:t> manje opterećenje policijskih službenika,</a:t>
            </a:r>
          </a:p>
          <a:p>
            <a:pPr marL="228600" lvl="0" indent="-2286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prstClr val="black"/>
                </a:solidFill>
              </a:rPr>
              <a:t> mogućnost prijevoza na flat-</a:t>
            </a:r>
            <a:r>
              <a:rPr lang="hr-HR" sz="2200" dirty="0" err="1">
                <a:solidFill>
                  <a:prstClr val="black"/>
                </a:solidFill>
              </a:rPr>
              <a:t>rack</a:t>
            </a:r>
            <a:r>
              <a:rPr lang="hr-HR" sz="2200" dirty="0">
                <a:solidFill>
                  <a:prstClr val="black"/>
                </a:solidFill>
              </a:rPr>
              <a:t> i </a:t>
            </a:r>
            <a:r>
              <a:rPr lang="hr-HR" sz="2200" dirty="0" err="1">
                <a:solidFill>
                  <a:prstClr val="black"/>
                </a:solidFill>
              </a:rPr>
              <a:t>open</a:t>
            </a:r>
            <a:r>
              <a:rPr lang="hr-HR" sz="2200" dirty="0">
                <a:solidFill>
                  <a:prstClr val="black"/>
                </a:solidFill>
              </a:rPr>
              <a:t>-top kontejnerima,</a:t>
            </a:r>
          </a:p>
          <a:p>
            <a:pPr marL="228600" lvl="0" indent="-2286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prstClr val="black"/>
                </a:solidFill>
              </a:rPr>
              <a:t> provjera dozvole putem QR- koda.</a:t>
            </a:r>
          </a:p>
          <a:p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  <p:pic>
        <p:nvPicPr>
          <p:cNvPr id="12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273" y="3843353"/>
            <a:ext cx="1945505" cy="194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8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097280" y="1166070"/>
            <a:ext cx="10058400" cy="8137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3000" b="1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hr-HR" sz="3300" b="1" dirty="0" smtClean="0">
                <a:solidFill>
                  <a:srgbClr val="002060"/>
                </a:solidFill>
              </a:rPr>
              <a:t>Pravilnik o izmjenama </a:t>
            </a:r>
            <a:r>
              <a:rPr lang="hr-HR" sz="3300" b="1" dirty="0">
                <a:solidFill>
                  <a:srgbClr val="002060"/>
                </a:solidFill>
              </a:rPr>
              <a:t>i </a:t>
            </a:r>
            <a:r>
              <a:rPr lang="hr-HR" sz="3300" b="1" dirty="0" smtClean="0">
                <a:solidFill>
                  <a:srgbClr val="002060"/>
                </a:solidFill>
              </a:rPr>
              <a:t>dopunama </a:t>
            </a:r>
            <a:r>
              <a:rPr lang="hr-HR" sz="3300" b="1" dirty="0">
                <a:solidFill>
                  <a:srgbClr val="002060"/>
                </a:solidFill>
              </a:rPr>
              <a:t>Pravilnika o zapisniku, godišnjem izvješću i popisu kršenja odredbi ugovora </a:t>
            </a:r>
            <a:endParaRPr lang="en-US" sz="3300" b="1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84115" y="2473485"/>
            <a:ext cx="9510011" cy="3608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prstClr val="black"/>
                </a:solidFill>
              </a:rPr>
              <a:t>Pravilnik se donosi na temelju članka 38. stavak 7. i članka 43. stavak 3. Zakona o prijevozu opasnih tvari („Narodne novine” broj 79/07), u svezi s člankom 97. alineja 4. Zakona o eksplozivnim tvarima te proizvodnji i prometu oružja („Narodne novine“ broj 70/17</a:t>
            </a:r>
            <a:r>
              <a:rPr lang="hr-HR" sz="2200" dirty="0" smtClean="0">
                <a:solidFill>
                  <a:prstClr val="black"/>
                </a:solidFill>
              </a:rPr>
              <a:t>).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hr-HR" sz="1200" dirty="0">
              <a:solidFill>
                <a:prstClr val="black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prstClr val="black"/>
                </a:solidFill>
              </a:rPr>
              <a:t>Pravilnikom se propisuje sadržaj i oblik zapisnika o nadzoru nad prijevozom opasnih tvari, popis kršenja odredbi ugovora iz Zakona o prijevozu opasnih tvari i postupci inspektora, te sadržaj i oblik obrasca godišnjeg izvješća o kaznama i kršenjima odredbi ugovora.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hr-HR" sz="2200" dirty="0">
              <a:solidFill>
                <a:prstClr val="black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554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1184115" y="721195"/>
            <a:ext cx="3157640" cy="12654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3000" b="1" dirty="0" smtClean="0">
              <a:solidFill>
                <a:srgbClr val="002060"/>
              </a:solidFill>
            </a:endParaRPr>
          </a:p>
          <a:p>
            <a:endParaRPr lang="hr-HR" sz="3000" b="1" dirty="0">
              <a:solidFill>
                <a:srgbClr val="002060"/>
              </a:solidFill>
            </a:endParaRPr>
          </a:p>
          <a:p>
            <a:r>
              <a:rPr lang="hr-HR" sz="3200" dirty="0" smtClean="0">
                <a:solidFill>
                  <a:srgbClr val="002060"/>
                </a:solidFill>
              </a:rPr>
              <a:t>Razlozi donošenja</a:t>
            </a:r>
            <a:endParaRPr lang="hr-HR" sz="3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1184115" y="2473485"/>
            <a:ext cx="9510011" cy="3608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prstClr val="black"/>
                </a:solidFill>
              </a:rPr>
              <a:t>Predmetnim pravilnikom u hrvatsko zakonodavstvo preuzima se Delegirana direktiva Komisije (EU) 2025/1801 </a:t>
            </a:r>
            <a:r>
              <a:rPr lang="az-Cyrl-AZ" sz="2200" dirty="0">
                <a:solidFill>
                  <a:prstClr val="black"/>
                </a:solidFill>
              </a:rPr>
              <a:t>о</a:t>
            </a:r>
            <a:r>
              <a:rPr lang="hr-HR" sz="2200" dirty="0">
                <a:solidFill>
                  <a:prstClr val="black"/>
                </a:solidFill>
              </a:rPr>
              <a:t>d 23. lipnja 2025. o prilagodbi priloga I. i II. Direktivi (EU) 2022/1999 Europskog parlamenta i Vijeća o jedinstvenim postupcima nadzora prijevoza opasnih tvari u cestovnom prometu s obzirom na znanstveni i tehnički napredak  </a:t>
            </a:r>
            <a:r>
              <a:rPr lang="hr-HR" sz="2200" dirty="0" smtClean="0">
                <a:solidFill>
                  <a:prstClr val="black"/>
                </a:solidFill>
              </a:rPr>
              <a:t>(SL </a:t>
            </a:r>
            <a:r>
              <a:rPr lang="hr-HR" sz="2200" dirty="0">
                <a:solidFill>
                  <a:prstClr val="black"/>
                </a:solidFill>
              </a:rPr>
              <a:t>L 2025/1801, 13.10.2025</a:t>
            </a:r>
            <a:r>
              <a:rPr lang="hr-HR" sz="2200" dirty="0" smtClean="0">
                <a:solidFill>
                  <a:prstClr val="black"/>
                </a:solidFill>
              </a:rPr>
              <a:t>.).</a:t>
            </a:r>
            <a:endParaRPr lang="hr-HR" sz="2200" dirty="0">
              <a:solidFill>
                <a:prstClr val="black"/>
              </a:solidFill>
            </a:endParaRPr>
          </a:p>
          <a:p>
            <a:endParaRPr lang="hr-HR" dirty="0"/>
          </a:p>
        </p:txBody>
      </p:sp>
      <p:sp>
        <p:nvSpPr>
          <p:cNvPr id="15" name="TextBox 14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41757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1184114" y="721195"/>
            <a:ext cx="3434068" cy="12654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3000" b="1" dirty="0" smtClean="0">
              <a:solidFill>
                <a:srgbClr val="002060"/>
              </a:solidFill>
            </a:endParaRPr>
          </a:p>
          <a:p>
            <a:endParaRPr lang="hr-HR" sz="3000" b="1" dirty="0">
              <a:solidFill>
                <a:srgbClr val="002060"/>
              </a:solidFill>
            </a:endParaRPr>
          </a:p>
          <a:p>
            <a:r>
              <a:rPr lang="hr-HR" sz="3200" dirty="0" smtClean="0">
                <a:solidFill>
                  <a:srgbClr val="002060"/>
                </a:solidFill>
              </a:rPr>
              <a:t>Što donose izmjene</a:t>
            </a:r>
            <a:endParaRPr lang="hr-HR" sz="3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1184114" y="2465965"/>
            <a:ext cx="9971565" cy="3607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84115" y="2473485"/>
            <a:ext cx="9745142" cy="3608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prstClr val="black"/>
                </a:solidFill>
              </a:rPr>
              <a:t>O</a:t>
            </a:r>
            <a:r>
              <a:rPr lang="hr-HR" sz="2200" dirty="0" smtClean="0">
                <a:solidFill>
                  <a:prstClr val="black"/>
                </a:solidFill>
              </a:rPr>
              <a:t>bveza </a:t>
            </a:r>
            <a:r>
              <a:rPr lang="hr-HR" sz="2200" dirty="0">
                <a:solidFill>
                  <a:prstClr val="black"/>
                </a:solidFill>
              </a:rPr>
              <a:t>podnošenja izvješća o povredama i kaznama iz područja prijevoza opasnih tvari u cestovnom prometu Europskoj Komisiji, svake dvije </a:t>
            </a:r>
            <a:r>
              <a:rPr lang="hr-HR" sz="2200" dirty="0" smtClean="0">
                <a:solidFill>
                  <a:prstClr val="black"/>
                </a:solidFill>
              </a:rPr>
              <a:t>godine.</a:t>
            </a:r>
            <a:endParaRPr lang="hr-HR" sz="2200" dirty="0">
              <a:solidFill>
                <a:prstClr val="black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hr-HR" sz="2200" dirty="0">
              <a:solidFill>
                <a:prstClr val="black"/>
              </a:solidFill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prstClr val="black"/>
                </a:solidFill>
              </a:rPr>
              <a:t>I</a:t>
            </a:r>
            <a:r>
              <a:rPr lang="hr-HR" sz="2200" dirty="0" smtClean="0">
                <a:solidFill>
                  <a:prstClr val="black"/>
                </a:solidFill>
              </a:rPr>
              <a:t>zgled </a:t>
            </a:r>
            <a:r>
              <a:rPr lang="hr-HR" sz="2200" dirty="0">
                <a:solidFill>
                  <a:prstClr val="black"/>
                </a:solidFill>
              </a:rPr>
              <a:t>obrasca zapisnika o obavljenom nadzoru na cesti (usklađen s Direktivom</a:t>
            </a:r>
            <a:r>
              <a:rPr lang="hr-HR" sz="2200" dirty="0" smtClean="0">
                <a:solidFill>
                  <a:prstClr val="black"/>
                </a:solidFill>
              </a:rPr>
              <a:t>).</a:t>
            </a:r>
            <a:endParaRPr lang="hr-HR" sz="2200" dirty="0">
              <a:solidFill>
                <a:prstClr val="black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hr-HR" sz="2200" dirty="0">
              <a:solidFill>
                <a:prstClr val="black"/>
              </a:solidFill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prstClr val="black"/>
                </a:solidFill>
              </a:rPr>
              <a:t>P</a:t>
            </a:r>
            <a:r>
              <a:rPr lang="hr-HR" sz="2200" dirty="0" smtClean="0">
                <a:solidFill>
                  <a:prstClr val="black"/>
                </a:solidFill>
              </a:rPr>
              <a:t>opis </a:t>
            </a:r>
            <a:r>
              <a:rPr lang="hr-HR" sz="2200" dirty="0">
                <a:solidFill>
                  <a:prstClr val="black"/>
                </a:solidFill>
              </a:rPr>
              <a:t>kršenja odredbi Sporazuma o međunarodnom cestovnom prijevozu opasnih tvari (ADR Sporazum) koje su kategorizirane u tri kategorije, sukladno prethodno navedenoj Direktivi.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707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1184114" y="721195"/>
            <a:ext cx="3374729" cy="12654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3000" b="1" dirty="0" smtClean="0">
              <a:solidFill>
                <a:srgbClr val="002060"/>
              </a:solidFill>
            </a:endParaRPr>
          </a:p>
          <a:p>
            <a:endParaRPr lang="hr-HR" sz="3000" b="1" dirty="0">
              <a:solidFill>
                <a:srgbClr val="002060"/>
              </a:solidFill>
            </a:endParaRPr>
          </a:p>
          <a:p>
            <a:pPr algn="l"/>
            <a:r>
              <a:rPr lang="hr-HR" sz="3200" dirty="0">
                <a:solidFill>
                  <a:srgbClr val="002060"/>
                </a:solidFill>
              </a:rPr>
              <a:t>Zaključak</a:t>
            </a:r>
            <a:endParaRPr lang="hr-HR" sz="3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1184114" y="2337848"/>
            <a:ext cx="9971565" cy="3735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184115" y="2473485"/>
            <a:ext cx="9510011" cy="3608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prstClr val="black"/>
                </a:solidFill>
              </a:rPr>
              <a:t>Navedenim izmjenama i dopunama Pravilnika, hrvatsko zakonodavstvo će se uskladiti s pravnom stečevinom EU u području prijevoza opasnih tvari.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hr-HR" sz="2200" dirty="0">
              <a:solidFill>
                <a:prstClr val="black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7792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097280" y="1166070"/>
            <a:ext cx="10058400" cy="8137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3000" b="1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hr-HR" sz="2400" b="1" dirty="0" smtClean="0">
                <a:solidFill>
                  <a:srgbClr val="002060"/>
                </a:solidFill>
              </a:rPr>
              <a:t>Pravilnik o izmjenama i dopunama </a:t>
            </a:r>
            <a:r>
              <a:rPr lang="hr-HR" sz="2400" b="1" dirty="0">
                <a:solidFill>
                  <a:srgbClr val="002060"/>
                </a:solidFill>
              </a:rPr>
              <a:t>Pravilnika o uvjetima za ovlašćivanje ustanova koje provode stručno osposobljavanje vozača vozila za prijevoz opasnih tvari u cestovnom prometu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84115" y="2473485"/>
            <a:ext cx="9510011" cy="3608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prstClr val="black"/>
                </a:solidFill>
              </a:rPr>
              <a:t>Pravilnik propisuje uvjete koje moraju udovoljiti ustanove koje provode postupak osposobljavanja vozača, a donosi ga ministar nadležan za promet uz suglasnost ministra nadležnog za unutarnje poslove i ministra nadležnog za obrazovanje temeljem članka 37</a:t>
            </a:r>
            <a:r>
              <a:rPr lang="hr-HR" sz="2200" dirty="0" smtClean="0">
                <a:solidFill>
                  <a:prstClr val="black"/>
                </a:solidFill>
              </a:rPr>
              <a:t>. </a:t>
            </a:r>
            <a:r>
              <a:rPr lang="hr-HR" sz="2200" dirty="0">
                <a:solidFill>
                  <a:prstClr val="black"/>
                </a:solidFill>
              </a:rPr>
              <a:t>stavka 3. i 4. Zakona o prijevozu opasnih tvari.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hr-HR" sz="1200" dirty="0">
              <a:solidFill>
                <a:prstClr val="black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hr-HR" sz="2200" dirty="0">
              <a:solidFill>
                <a:prstClr val="black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46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1184115" y="721195"/>
            <a:ext cx="3157640" cy="12654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3000" b="1" dirty="0" smtClean="0">
              <a:solidFill>
                <a:srgbClr val="002060"/>
              </a:solidFill>
            </a:endParaRPr>
          </a:p>
          <a:p>
            <a:endParaRPr lang="hr-HR" sz="3000" b="1" dirty="0">
              <a:solidFill>
                <a:srgbClr val="002060"/>
              </a:solidFill>
            </a:endParaRPr>
          </a:p>
          <a:p>
            <a:r>
              <a:rPr lang="hr-HR" sz="3200" dirty="0" smtClean="0">
                <a:solidFill>
                  <a:srgbClr val="002060"/>
                </a:solidFill>
              </a:rPr>
              <a:t>Razlozi donošenja</a:t>
            </a:r>
            <a:endParaRPr lang="hr-HR" sz="3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1184115" y="2473485"/>
            <a:ext cx="9510011" cy="3608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prstClr val="black"/>
                </a:solidFill>
              </a:rPr>
              <a:t>Temeljni Pravilnik o uvjetima za ovlašćivanje ustanova koje provode stručno osposobljavanje vozača vozila za prijevoz opasnih tvari u cestovnom prometu donesen je još 2009. godine i od tada se nije mijenjao te se zbog proteka vremena i uočenih nedostataka pojavila potreba za jasnijim propisivanjem pojedinih odredbi te usklađivanjem terminologije iz područja obrazovanja.</a:t>
            </a:r>
          </a:p>
          <a:p>
            <a:endParaRPr lang="hr-HR" dirty="0"/>
          </a:p>
        </p:txBody>
      </p:sp>
      <p:sp>
        <p:nvSpPr>
          <p:cNvPr id="15" name="TextBox 14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371987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1184114" y="721195"/>
            <a:ext cx="3387886" cy="12654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3000" b="1" dirty="0" smtClean="0">
              <a:solidFill>
                <a:srgbClr val="002060"/>
              </a:solidFill>
            </a:endParaRPr>
          </a:p>
          <a:p>
            <a:endParaRPr lang="hr-HR" sz="3000" b="1" dirty="0">
              <a:solidFill>
                <a:srgbClr val="002060"/>
              </a:solidFill>
            </a:endParaRPr>
          </a:p>
          <a:p>
            <a:r>
              <a:rPr lang="hr-HR" sz="3200" dirty="0" smtClean="0">
                <a:solidFill>
                  <a:srgbClr val="002060"/>
                </a:solidFill>
              </a:rPr>
              <a:t>Što donose izmjene</a:t>
            </a:r>
            <a:endParaRPr lang="hr-HR" sz="3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1184114" y="2465965"/>
            <a:ext cx="9971565" cy="3607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84115" y="2473485"/>
            <a:ext cx="9510011" cy="3608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prstClr val="black"/>
                </a:solidFill>
              </a:rPr>
              <a:t>Pravilnikom su se detaljnije razradili uvjeti koje moraju udovoljiti ustanove:   uredski prostor mora biti obilježen i imati jasno istaknuti cjenik usluga,  prostor učionice mora udovoljavati i ostalim uvjetima koji su propisani posebnim propisima o tehničkoj opremljenosti i zaštiti na radu i dr</a:t>
            </a:r>
            <a:r>
              <a:rPr lang="hr-HR" sz="2200" dirty="0" smtClean="0">
                <a:solidFill>
                  <a:prstClr val="black"/>
                </a:solidFill>
              </a:rPr>
              <a:t>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hr-HR" sz="1100" dirty="0">
              <a:solidFill>
                <a:prstClr val="black"/>
              </a:solidFill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prstClr val="black"/>
                </a:solidFill>
              </a:rPr>
              <a:t>Nazivlje stručnih kvalifikacija uskladilo se s Hrvatskim kvalifikacijskim okvirom (HKO).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019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1291472" y="721195"/>
            <a:ext cx="3267371" cy="12654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3000" b="1" dirty="0" smtClean="0">
              <a:solidFill>
                <a:srgbClr val="002060"/>
              </a:solidFill>
            </a:endParaRPr>
          </a:p>
          <a:p>
            <a:endParaRPr lang="hr-HR" sz="3000" b="1" dirty="0">
              <a:solidFill>
                <a:srgbClr val="002060"/>
              </a:solidFill>
            </a:endParaRPr>
          </a:p>
          <a:p>
            <a:pPr algn="l"/>
            <a:r>
              <a:rPr lang="hr-HR" sz="3200" dirty="0">
                <a:solidFill>
                  <a:srgbClr val="002060"/>
                </a:solidFill>
              </a:rPr>
              <a:t>Zaključak</a:t>
            </a:r>
            <a:endParaRPr lang="hr-HR" sz="3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1184114" y="2337848"/>
            <a:ext cx="9971565" cy="3735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184115" y="2473485"/>
            <a:ext cx="9510011" cy="3608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prstClr val="black"/>
                </a:solidFill>
              </a:rPr>
              <a:t>Ovim Izmjenama i dopunama Pravilnika osigurava se usklađenost propisa sa suvremenim potrebama i standardima u području stručnog osposobljavanja vozača.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hr-HR" sz="2200" dirty="0">
              <a:solidFill>
                <a:prstClr val="black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7732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2545233"/>
            <a:ext cx="1219199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hr-HR" sz="5000" b="1" spc="-50" dirty="0" smtClean="0">
                <a:solidFill>
                  <a:srgbClr val="002060"/>
                </a:solidFill>
              </a:rPr>
              <a:t>CESTOVNI PROMET</a:t>
            </a:r>
            <a:endParaRPr lang="hr-HR" sz="5000" b="1" spc="-5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156933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2545233"/>
            <a:ext cx="121919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5000" b="1" spc="-50" dirty="0">
                <a:solidFill>
                  <a:srgbClr val="002060"/>
                </a:solidFill>
              </a:rPr>
              <a:t>SIGURNOST PLOVIDBE I </a:t>
            </a:r>
          </a:p>
          <a:p>
            <a:pPr algn="ctr"/>
            <a:r>
              <a:rPr lang="hr-HR" sz="5000" b="1" spc="-50" dirty="0">
                <a:solidFill>
                  <a:srgbClr val="002060"/>
                </a:solidFill>
              </a:rPr>
              <a:t>POMORSKI PROMET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315493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097280" y="1166070"/>
            <a:ext cx="10058400" cy="8137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3000" b="1" dirty="0">
              <a:solidFill>
                <a:srgbClr val="002060"/>
              </a:solidFill>
            </a:endParaRPr>
          </a:p>
          <a:p>
            <a:r>
              <a:rPr lang="hr-HR" sz="2500" b="1" dirty="0">
                <a:solidFill>
                  <a:srgbClr val="002060"/>
                </a:solidFill>
              </a:rPr>
              <a:t>Pravilnik o izmjenama i dopunama Pravilnika o ispravama, dokumentima i podacima o pomorskom prometu te o njihovoj dostavi, prikupljanju i razmjeni, kao i o načinu i uvjetima izdavanja odobrenja za slobodan promet s obalom</a:t>
            </a:r>
            <a:endParaRPr lang="hr-HR" sz="25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184114" y="2078780"/>
            <a:ext cx="9979459" cy="3790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dirty="0" smtClean="0"/>
          </a:p>
          <a:p>
            <a:pPr lvl="0" algn="l"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</a:pPr>
            <a:r>
              <a:rPr lang="hr-HR" sz="2200" b="1" dirty="0"/>
              <a:t>Područje primjene Pravilnika:</a:t>
            </a:r>
          </a:p>
          <a:p>
            <a:pPr marL="342900" lvl="0" indent="-342900" algn="just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hr-HR" sz="2200" dirty="0" smtClean="0"/>
              <a:t>propisuju </a:t>
            </a:r>
            <a:r>
              <a:rPr lang="hr-HR" sz="2200" dirty="0"/>
              <a:t>se isprave, dokumenti i podaci o pomorskom prometu u nacionalnoj i međunarodnoj plovidbi koje brodovi dostavljaju u najavi dolaska odnosno odlaska, tijekom boravka, kao i pri dolasku odnosno odlasku iz </a:t>
            </a:r>
            <a:r>
              <a:rPr lang="hr-HR" sz="2200" dirty="0" smtClean="0"/>
              <a:t>luke,</a:t>
            </a:r>
          </a:p>
          <a:p>
            <a:pPr lvl="0" algn="just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</a:pPr>
            <a:endParaRPr lang="hr-HR" sz="600" dirty="0"/>
          </a:p>
          <a:p>
            <a:pPr marL="342900" lvl="0" indent="-342900" algn="just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hr-HR" sz="2200" dirty="0" smtClean="0"/>
              <a:t>propisuju </a:t>
            </a:r>
            <a:r>
              <a:rPr lang="hr-HR" sz="2200" dirty="0"/>
              <a:t>se uvjeti i način dostave, prikupljanja i razmjene isprava, dokumenata i podataka o pomorskom prometu u konvencionalnom i elektroničkom obliku, kao i način i uvjeti izdavanja odobrenja za slobodan promet s obalom, odnosno odobrenja za isplovljenje broda.</a:t>
            </a:r>
          </a:p>
          <a:p>
            <a:pPr algn="l"/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58488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184114" y="1166070"/>
            <a:ext cx="9971566" cy="8137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3000" b="1" dirty="0">
              <a:solidFill>
                <a:srgbClr val="002060"/>
              </a:solidFill>
            </a:endParaRPr>
          </a:p>
          <a:p>
            <a:pPr algn="l"/>
            <a:r>
              <a:rPr lang="hr-HR" sz="3200" dirty="0" smtClean="0">
                <a:solidFill>
                  <a:srgbClr val="002060"/>
                </a:solidFill>
              </a:rPr>
              <a:t>Izmjenama i</a:t>
            </a:r>
            <a:r>
              <a:rPr lang="hr-HR" sz="3200" b="1" dirty="0" smtClean="0">
                <a:solidFill>
                  <a:srgbClr val="002060"/>
                </a:solidFill>
              </a:rPr>
              <a:t> </a:t>
            </a:r>
            <a:r>
              <a:rPr lang="hr-HR" sz="3200" dirty="0">
                <a:solidFill>
                  <a:srgbClr val="002060"/>
                </a:solidFill>
              </a:rPr>
              <a:t>dopunama</a:t>
            </a:r>
            <a:r>
              <a:rPr lang="hr-HR" sz="3200" b="1" dirty="0" smtClean="0">
                <a:solidFill>
                  <a:srgbClr val="002060"/>
                </a:solidFill>
              </a:rPr>
              <a:t> </a:t>
            </a:r>
            <a:r>
              <a:rPr lang="hr-HR" sz="3200" dirty="0">
                <a:solidFill>
                  <a:srgbClr val="002060"/>
                </a:solidFill>
              </a:rPr>
              <a:t>Pravilnika</a:t>
            </a:r>
            <a:r>
              <a:rPr lang="hr-HR" sz="3200" b="1" dirty="0" smtClean="0">
                <a:solidFill>
                  <a:srgbClr val="002060"/>
                </a:solidFill>
              </a:rPr>
              <a:t> </a:t>
            </a:r>
            <a:r>
              <a:rPr lang="hr-HR" sz="3200" dirty="0" smtClean="0">
                <a:solidFill>
                  <a:srgbClr val="002060"/>
                </a:solidFill>
              </a:rPr>
              <a:t>osigurava se:</a:t>
            </a:r>
            <a:endParaRPr lang="hr-HR" sz="32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184114" y="2078780"/>
            <a:ext cx="9979459" cy="37903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dirty="0" smtClean="0"/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hr-HR" sz="2200" dirty="0" smtClean="0"/>
              <a:t>potvrđivanje </a:t>
            </a:r>
            <a:r>
              <a:rPr lang="hr-HR" sz="2200" dirty="0"/>
              <a:t>postojećeg jedinstvenog nacionalnog pomorskog sučelja (sustav CIMIS) kao temeljne informacijske platforme za elektroničku razmjenu informacija u pomorskom prometu, pozivanjem na Uredbu (EU) 2019/1239 umjesto na Direktivu 2010/65/EU koja je do sada uređivala predmetno </a:t>
            </a:r>
            <a:r>
              <a:rPr lang="hr-HR" sz="2200" dirty="0" smtClean="0"/>
              <a:t>područje,</a:t>
            </a:r>
            <a:endParaRPr lang="hr-HR" sz="2200" dirty="0"/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hr-HR" sz="2200" dirty="0" smtClean="0"/>
              <a:t>precizira </a:t>
            </a:r>
            <a:r>
              <a:rPr lang="hr-HR" sz="2200" dirty="0"/>
              <a:t>se pojam elektroničkog prijenosa informacija i elektroničkog </a:t>
            </a:r>
            <a:r>
              <a:rPr lang="hr-HR" sz="2200" dirty="0" smtClean="0"/>
              <a:t>poslovanja,</a:t>
            </a:r>
            <a:endParaRPr lang="hr-HR" sz="2200" dirty="0"/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hr-HR" sz="2200" dirty="0" smtClean="0"/>
              <a:t>s </a:t>
            </a:r>
            <a:r>
              <a:rPr lang="hr-HR" sz="2200" dirty="0"/>
              <a:t>ciljem postizanja jasnoće u primjeni odredbi Pravilnika, pojam „dužina preko svega“ zamjenjuje se pojmom „duljina trupa</a:t>
            </a:r>
            <a:r>
              <a:rPr lang="hr-HR" sz="2200" dirty="0" smtClean="0"/>
              <a:t>“,</a:t>
            </a:r>
            <a:endParaRPr lang="hr-HR" sz="2200" dirty="0"/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hr-HR" sz="2200" dirty="0" smtClean="0"/>
              <a:t>u </a:t>
            </a:r>
            <a:r>
              <a:rPr lang="hr-HR" sz="2200" dirty="0"/>
              <a:t>popis registara identifikatora, matičnih i referentnih podataka uvrštavaju se zajedničke baze podataka Komisije opasnih i onečišćujućih tereta, lokacija, brodova i sanitarnih podataka broda.</a:t>
            </a:r>
          </a:p>
          <a:p>
            <a:pPr algn="l"/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100734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097280" y="1166070"/>
            <a:ext cx="10058400" cy="8137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3000" b="1" dirty="0">
              <a:solidFill>
                <a:srgbClr val="002060"/>
              </a:solidFill>
            </a:endParaRPr>
          </a:p>
          <a:p>
            <a:r>
              <a:rPr lang="hr-HR" sz="2500" b="1" dirty="0">
                <a:solidFill>
                  <a:srgbClr val="002060"/>
                </a:solidFill>
              </a:rPr>
              <a:t>Pravilnik o izmjenama i dopunama Pravilnika o sigurnosti pomorske plovidbe </a:t>
            </a:r>
            <a:r>
              <a:rPr lang="hr-HR" sz="2500" b="1" dirty="0" smtClean="0">
                <a:solidFill>
                  <a:srgbClr val="002060"/>
                </a:solidFill>
              </a:rPr>
              <a:t>u </a:t>
            </a:r>
            <a:r>
              <a:rPr lang="hr-HR" sz="2500" b="1" dirty="0">
                <a:solidFill>
                  <a:srgbClr val="002060"/>
                </a:solidFill>
              </a:rPr>
              <a:t>unutarnjim morskim vodama i teritorijalnom moru Republike Hrvatske te </a:t>
            </a:r>
            <a:r>
              <a:rPr lang="hr-HR" sz="2500" b="1" dirty="0" smtClean="0">
                <a:solidFill>
                  <a:srgbClr val="002060"/>
                </a:solidFill>
              </a:rPr>
              <a:t>načinu </a:t>
            </a:r>
            <a:r>
              <a:rPr lang="hr-HR" sz="2500" b="1" dirty="0">
                <a:solidFill>
                  <a:srgbClr val="002060"/>
                </a:solidFill>
              </a:rPr>
              <a:t>i uvjetima obavljanja nadzora i upravljanja pomorskim prometom</a:t>
            </a:r>
            <a:endParaRPr lang="hr-HR" sz="25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184114" y="2078780"/>
            <a:ext cx="9979459" cy="3790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dirty="0" smtClean="0"/>
          </a:p>
          <a:p>
            <a:pPr lvl="0" algn="l"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</a:pPr>
            <a:r>
              <a:rPr lang="hr-HR" sz="2200" b="1" dirty="0"/>
              <a:t>Područje primjene Pravilnika:</a:t>
            </a:r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hr-HR" sz="2200" dirty="0" smtClean="0"/>
              <a:t>propisuju </a:t>
            </a:r>
            <a:r>
              <a:rPr lang="hr-HR" sz="2200" dirty="0"/>
              <a:t>se pravila o izbjegavanju sudara na moru, signali i oznake, sustav javljanja pomorskih objekata i uvjeti sigurnosti pomorske plovidbe koje su dužni primjenjivati zapovjednik broda, članovi posade broda, osoba koja upravlja brodicom ili jahtom i članovi posade brodice ili jahte te zapovjednik hidroaviona na vodi u unutarnjim morskim vodama i teritorijalnom moru Republike Hrvatske, </a:t>
            </a:r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hr-HR" sz="2200" dirty="0" smtClean="0"/>
              <a:t>način </a:t>
            </a:r>
            <a:r>
              <a:rPr lang="hr-HR" sz="2200" dirty="0"/>
              <a:t>i uvjeti obavljanja nadzora i upravljanja pomorskim prometom.</a:t>
            </a:r>
          </a:p>
          <a:p>
            <a:pPr algn="l"/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11992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184114" y="1166070"/>
            <a:ext cx="9971566" cy="8137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3000" b="1" dirty="0">
              <a:solidFill>
                <a:srgbClr val="002060"/>
              </a:solidFill>
            </a:endParaRPr>
          </a:p>
          <a:p>
            <a:pPr algn="l"/>
            <a:r>
              <a:rPr lang="hr-HR" sz="3200" dirty="0" smtClean="0">
                <a:solidFill>
                  <a:srgbClr val="002060"/>
                </a:solidFill>
              </a:rPr>
              <a:t>Svrha donošenja Pravilnika:</a:t>
            </a:r>
            <a:endParaRPr lang="hr-HR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184114" y="2078780"/>
            <a:ext cx="9979459" cy="3790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r-HR" sz="2200" dirty="0" smtClean="0"/>
              <a:t>preciznije </a:t>
            </a:r>
            <a:r>
              <a:rPr lang="hr-HR" sz="2200" dirty="0"/>
              <a:t>i jasnije uređenje pojedinih odredbi Pravilnika s ciljem unapređenja njegove primjene, </a:t>
            </a:r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hr-HR" sz="2200" dirty="0" smtClean="0"/>
              <a:t>dodatno unaprjeđenje </a:t>
            </a:r>
            <a:r>
              <a:rPr lang="hr-HR" sz="2200" dirty="0"/>
              <a:t>sigurnosti plovidbe. </a:t>
            </a:r>
          </a:p>
          <a:p>
            <a:pPr algn="l"/>
            <a:endParaRPr lang="hr-HR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142112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184114" y="1166070"/>
            <a:ext cx="9971566" cy="8137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dirty="0">
                <a:solidFill>
                  <a:srgbClr val="002060"/>
                </a:solidFill>
              </a:rPr>
              <a:t>Izmjenama i dopunama Pravilnika osigurava </a:t>
            </a:r>
            <a:r>
              <a:rPr lang="hr-HR" sz="3200" dirty="0" smtClean="0">
                <a:solidFill>
                  <a:srgbClr val="002060"/>
                </a:solidFill>
              </a:rPr>
              <a:t>se:</a:t>
            </a:r>
            <a:endParaRPr lang="hr-HR" sz="3200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184114" y="2072202"/>
            <a:ext cx="10090690" cy="4785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dirty="0" smtClean="0"/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hr-HR" sz="2200" dirty="0" smtClean="0"/>
              <a:t>proširenje </a:t>
            </a:r>
            <a:r>
              <a:rPr lang="hr-HR" sz="2200" dirty="0"/>
              <a:t>obalnog morskog područja u kojem se sidrenje dopušta, sa 50 na 70 metara,</a:t>
            </a:r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hr-HR" sz="2200" dirty="0" smtClean="0"/>
              <a:t>dorađuju </a:t>
            </a:r>
            <a:r>
              <a:rPr lang="hr-HR" sz="2200" dirty="0"/>
              <a:t>se odredbe koje uređuju uvjete i način plovidbe područjem </a:t>
            </a:r>
            <a:r>
              <a:rPr lang="hr-HR" sz="2200" dirty="0" err="1"/>
              <a:t>Murterskoga</a:t>
            </a:r>
            <a:r>
              <a:rPr lang="hr-HR" sz="2200" dirty="0"/>
              <a:t> mora, </a:t>
            </a:r>
            <a:r>
              <a:rPr lang="hr-HR" sz="2200" dirty="0" err="1"/>
              <a:t>Žirjanskoga</a:t>
            </a:r>
            <a:r>
              <a:rPr lang="hr-HR" sz="2200" dirty="0"/>
              <a:t> kanala i </a:t>
            </a:r>
            <a:r>
              <a:rPr lang="hr-HR" sz="2200" dirty="0" err="1"/>
              <a:t>Vrgadskog</a:t>
            </a:r>
            <a:r>
              <a:rPr lang="hr-HR" sz="2200" dirty="0"/>
              <a:t> kanala, područjem Pašmanskog tjesnaca, kanalom sv. Ante te plovidba ušćem rijeke Krke,</a:t>
            </a:r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hr-HR" sz="2200" dirty="0" smtClean="0"/>
              <a:t>uvodi </a:t>
            </a:r>
            <a:r>
              <a:rPr lang="hr-HR" sz="2200" dirty="0"/>
              <a:t>se obveza posjedovanja sustava za automatsku identifikaciju (AIS) klase A i za sve brodove vrste tegljač,</a:t>
            </a:r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hr-HR" sz="2200" dirty="0" smtClean="0"/>
              <a:t>dorađuju </a:t>
            </a:r>
            <a:r>
              <a:rPr lang="hr-HR" sz="2200" dirty="0"/>
              <a:t>se odredbe Pravilnika koje uređuju slijetanje i uzlijetanje hidroaviona na morsku površinu, usklađenjem sa odredbama Zakona o zračnom prometu.</a:t>
            </a:r>
          </a:p>
          <a:p>
            <a:pPr algn="l"/>
            <a:endParaRPr lang="hr-HR" sz="3400" dirty="0"/>
          </a:p>
        </p:txBody>
      </p:sp>
      <p:sp>
        <p:nvSpPr>
          <p:cNvPr id="7" name="TextBox 6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6612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097280" y="1166070"/>
            <a:ext cx="10058400" cy="8137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3000" b="1" dirty="0">
              <a:solidFill>
                <a:srgbClr val="002060"/>
              </a:solidFill>
            </a:endParaRPr>
          </a:p>
          <a:p>
            <a:r>
              <a:rPr lang="hr-HR" sz="3200" b="1" dirty="0" smtClean="0">
                <a:solidFill>
                  <a:srgbClr val="002060"/>
                </a:solidFill>
              </a:rPr>
              <a:t>Pravilnik o uvjetima i načinu obavljanja djelatnosti hidrografske izmjere ovlaštenih pravnih osoba</a:t>
            </a:r>
            <a:endParaRPr lang="hr-HR" sz="32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184114" y="2078780"/>
            <a:ext cx="9979459" cy="37903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dirty="0" smtClean="0"/>
          </a:p>
          <a:p>
            <a:pPr lvl="0" algn="l"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</a:pPr>
            <a:r>
              <a:rPr lang="hr-HR" sz="2200" b="1" dirty="0"/>
              <a:t>Područje primjene Pravilnika:</a:t>
            </a:r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hr-HR" sz="2200" dirty="0" smtClean="0"/>
              <a:t>propisuje </a:t>
            </a:r>
            <a:r>
              <a:rPr lang="hr-HR" sz="2200" dirty="0"/>
              <a:t>se postupak ovlašćivanja, razine ovlaštenja, tehnički i stručni uvjeti koje moraju ispunjavati pravne osobe, odnosno fizičke osobe-obrtnici za obavljanje djelatnosti izmjere dubina mora, marinske geodezije, snimanje objekata u priobalju i moru, snimanje objekata na morskom dnu i podmorju, geologije i geofizike mora te oceanologije iz članka 7. stavka 1. Zakona o hidrografskoj djelatnosti, </a:t>
            </a:r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hr-HR" sz="2200" dirty="0" smtClean="0"/>
              <a:t>uvjeti </a:t>
            </a:r>
            <a:r>
              <a:rPr lang="hr-HR" sz="2200" dirty="0"/>
              <a:t>i način obavljanja i nadzora obavljanja tih djelatnosti, način i uvjeti za pregled i ovjeru podataka istraživanja, prikupljenih i obrađenih podataka, odnosno hidrografskih originala i hidrografskih elaborata ovlaštenih pravnih osoba, visina naknade za pregled i ovjeru podataka istraživanja, prikupljenih i obrađenih podataka, odnosno hidrografskih elaborata ovlaštenih pravnih osoba i osnovice za njen obračun, kao i način korištenja naknade.</a:t>
            </a:r>
          </a:p>
          <a:p>
            <a:pPr algn="l"/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37006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184114" y="1166070"/>
            <a:ext cx="9971566" cy="8137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3000" b="1" dirty="0">
              <a:solidFill>
                <a:srgbClr val="002060"/>
              </a:solidFill>
            </a:endParaRPr>
          </a:p>
          <a:p>
            <a:pPr algn="l"/>
            <a:r>
              <a:rPr lang="hr-HR" sz="3200" dirty="0" smtClean="0">
                <a:solidFill>
                  <a:srgbClr val="002060"/>
                </a:solidFill>
              </a:rPr>
              <a:t>Svrha donošenja Pravilnika:</a:t>
            </a:r>
            <a:endParaRPr lang="hr-HR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184114" y="2078780"/>
            <a:ext cx="9979459" cy="3790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</a:pPr>
            <a:endParaRPr lang="hr-HR" dirty="0" smtClean="0"/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hr-HR" sz="2200" dirty="0" smtClean="0"/>
              <a:t>usklađivanje s važećim standardom za izmjeru dubina mora, marinsku geodeziju, snimanje objekata u priobalju i moru te snimanje objekata na morskom dnu i podmorju Međunarodne hidrografske organizacije,</a:t>
            </a:r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hr-HR" sz="2200" dirty="0" smtClean="0"/>
              <a:t>preciznije </a:t>
            </a:r>
            <a:r>
              <a:rPr lang="hr-HR" sz="2200" dirty="0"/>
              <a:t>i jasnije uređenje pojedinih odredbi s ciljem unapređenja njegove operativne primjene. </a:t>
            </a:r>
          </a:p>
          <a:p>
            <a:pPr algn="l"/>
            <a:endParaRPr lang="hr-HR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8455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184114" y="1166070"/>
            <a:ext cx="9971566" cy="8137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dirty="0" smtClean="0">
                <a:solidFill>
                  <a:srgbClr val="002060"/>
                </a:solidFill>
              </a:rPr>
              <a:t>Donošenjem Pravilnika </a:t>
            </a:r>
            <a:r>
              <a:rPr lang="hr-HR" sz="3200" dirty="0">
                <a:solidFill>
                  <a:srgbClr val="002060"/>
                </a:solidFill>
              </a:rPr>
              <a:t>osigurava </a:t>
            </a:r>
            <a:r>
              <a:rPr lang="hr-HR" sz="3200" dirty="0" smtClean="0">
                <a:solidFill>
                  <a:srgbClr val="002060"/>
                </a:solidFill>
              </a:rPr>
              <a:t>se:</a:t>
            </a:r>
            <a:endParaRPr lang="hr-HR" sz="3200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184114" y="2072202"/>
            <a:ext cx="10090690" cy="4785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sz="21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r-HR" sz="2100" dirty="0"/>
              <a:t>unaprjeđenje obavljanja djelatnosti hidrografske izmjere ovlaštenih pravnih </a:t>
            </a:r>
            <a:r>
              <a:rPr lang="hr-HR" sz="2100" dirty="0" smtClean="0"/>
              <a:t>osoba,</a:t>
            </a:r>
            <a:endParaRPr lang="hr-HR" sz="21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r-HR" sz="2100" dirty="0" smtClean="0"/>
              <a:t>jasnije </a:t>
            </a:r>
            <a:r>
              <a:rPr lang="hr-HR" sz="2100" dirty="0"/>
              <a:t>se utvrđuju razine ovlaštenja za obavljanje hidrografske izmjere, tehnički i stručni uvjeti za dobivanje ovlaštenja te precizira postupak izdavanja ovlaštenja s jasnim opisom </a:t>
            </a:r>
            <a:r>
              <a:rPr lang="hr-HR" sz="2100" dirty="0" smtClean="0"/>
              <a:t>postupka,</a:t>
            </a:r>
            <a:endParaRPr lang="hr-HR" sz="21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r-HR" sz="2100" dirty="0"/>
              <a:t>pojašnjava se postupak neposrednog očevida, vođenja evidencija o ovlaštenim pravnim osobama kojima je dano ili oduzeto ovlaštenje za obavljanje djelatnosti hidrografske </a:t>
            </a:r>
            <a:r>
              <a:rPr lang="hr-HR" sz="2100" dirty="0" smtClean="0"/>
              <a:t>izmjere,</a:t>
            </a:r>
            <a:endParaRPr lang="hr-HR" sz="21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r-HR" sz="2100" dirty="0"/>
              <a:t>preciznije se utvrđuje postupak obavljanja hidrografske izmjere, obveze izvješćivanja o obavljanju djelatnosti hidrografske izmjere, pregleda i ovjere hidrografskog elaborata i njegovog sadržaja, stručnom povjerenstvu za pregled hidrografskih elaborata te uvjeti i način nadzora obavljanja djelatnosti hidrografske izmjere.</a:t>
            </a:r>
          </a:p>
          <a:p>
            <a:pPr algn="l"/>
            <a:endParaRPr lang="hr-HR" sz="3400" dirty="0"/>
          </a:p>
        </p:txBody>
      </p:sp>
      <p:sp>
        <p:nvSpPr>
          <p:cNvPr id="7" name="TextBox 6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28258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097280" y="1166070"/>
            <a:ext cx="10058400" cy="8137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3000" b="1" dirty="0">
              <a:solidFill>
                <a:srgbClr val="002060"/>
              </a:solidFill>
            </a:endParaRPr>
          </a:p>
          <a:p>
            <a:r>
              <a:rPr lang="hr-HR" sz="3400" b="1" dirty="0">
                <a:solidFill>
                  <a:srgbClr val="002060"/>
                </a:solidFill>
              </a:rPr>
              <a:t>Uredba o jedinstvenom sučelju za formalnosti u pomorskom prometu</a:t>
            </a:r>
            <a:endParaRPr lang="hr-HR" sz="34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184114" y="2078780"/>
            <a:ext cx="9979459" cy="3790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dirty="0" smtClean="0"/>
          </a:p>
          <a:p>
            <a:pPr lvl="0" algn="l"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</a:pPr>
            <a:r>
              <a:rPr lang="hr-HR" sz="2200" b="1" dirty="0"/>
              <a:t>Svrha donošenja Uredbe:</a:t>
            </a:r>
          </a:p>
          <a:p>
            <a:pPr marL="342900" lvl="0" indent="-342900" algn="just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hr-HR" sz="2200" dirty="0" smtClean="0"/>
              <a:t>provedba </a:t>
            </a:r>
            <a:r>
              <a:rPr lang="hr-HR" sz="2200" dirty="0"/>
              <a:t>Uredbe (EU) 2019/1239 Europskog parlamenta i Vijeća od 20. lipnja 2019. o uspostavi europskog okružja jedinstvenog pomorskog sučelja i stavljanju izvan snage Direktive 2010/65/EU (Uredba stupila na snagu 15.8.2025.).</a:t>
            </a:r>
          </a:p>
          <a:p>
            <a:pPr algn="l"/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763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097280" y="721195"/>
            <a:ext cx="10058400" cy="12654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3000" b="1" dirty="0" smtClean="0">
              <a:solidFill>
                <a:srgbClr val="002060"/>
              </a:solidFill>
            </a:endParaRPr>
          </a:p>
          <a:p>
            <a:endParaRPr lang="hr-HR" sz="3000" b="1" dirty="0">
              <a:solidFill>
                <a:srgbClr val="002060"/>
              </a:solidFill>
            </a:endParaRPr>
          </a:p>
          <a:p>
            <a:r>
              <a:rPr lang="hr-HR" sz="3200" b="1" dirty="0" smtClean="0">
                <a:solidFill>
                  <a:srgbClr val="002060"/>
                </a:solidFill>
              </a:rPr>
              <a:t>Pravilnik o izmjenama i dopunama pravilnika o uređajima, opremi i sustavima za pogon motornih vozila plinom</a:t>
            </a:r>
            <a:endParaRPr lang="hr-HR" sz="3200" b="1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1097280" y="1986681"/>
            <a:ext cx="10058400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endParaRPr lang="hr-HR" dirty="0"/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r-HR" sz="2200" dirty="0" smtClean="0"/>
              <a:t>Pravilnik uređuje uređaje, opremu i sustave za pogon motornih vozila plinom.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r-HR" sz="2200" dirty="0" smtClean="0"/>
              <a:t>Ministar nadležan za promet u suglasnosti s ministrom nadležnim za unutarnje poslove i ministrom gospodarstva propisuje uvjete koje moraju ispunjavati vozila koja za pogon koriste plin.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r-HR" sz="2200" dirty="0" smtClean="0"/>
              <a:t>Ovim izmjenama uvodi se pojam </a:t>
            </a:r>
            <a:r>
              <a:rPr lang="hr-HR" sz="2200" b="1" dirty="0" smtClean="0"/>
              <a:t>ukapljenog prirodnog plina </a:t>
            </a:r>
            <a:r>
              <a:rPr lang="hr-HR" sz="2200" dirty="0" smtClean="0"/>
              <a:t>u Pravilnik.</a:t>
            </a:r>
          </a:p>
          <a:p>
            <a:pPr marL="384048" lvl="2" algn="just">
              <a:lnSpc>
                <a:spcPct val="100000"/>
              </a:lnSpc>
            </a:pPr>
            <a:r>
              <a:rPr lang="hr-HR" sz="2200" dirty="0" smtClean="0"/>
              <a:t>LNG – </a:t>
            </a:r>
            <a:r>
              <a:rPr lang="hr-HR" sz="2200" b="1" dirty="0" err="1" smtClean="0"/>
              <a:t>L</a:t>
            </a:r>
            <a:r>
              <a:rPr lang="hr-HR" sz="2200" dirty="0" err="1" smtClean="0"/>
              <a:t>iquified</a:t>
            </a:r>
            <a:r>
              <a:rPr lang="hr-HR" sz="2200" dirty="0" smtClean="0"/>
              <a:t> </a:t>
            </a:r>
            <a:r>
              <a:rPr lang="hr-HR" sz="2200" b="1" dirty="0" smtClean="0"/>
              <a:t>N</a:t>
            </a:r>
            <a:r>
              <a:rPr lang="hr-HR" sz="2200" dirty="0" smtClean="0"/>
              <a:t>atural </a:t>
            </a:r>
            <a:r>
              <a:rPr lang="hr-HR" sz="2200" b="1" dirty="0" smtClean="0"/>
              <a:t>G</a:t>
            </a:r>
            <a:r>
              <a:rPr lang="hr-HR" sz="2200" dirty="0" smtClean="0"/>
              <a:t>as</a:t>
            </a:r>
          </a:p>
          <a:p>
            <a:pPr marL="384048" lvl="2" algn="just">
              <a:lnSpc>
                <a:spcPct val="100000"/>
              </a:lnSpc>
            </a:pPr>
            <a:r>
              <a:rPr lang="hr-HR" sz="2200" dirty="0" smtClean="0"/>
              <a:t>Hrvatski: UPP – </a:t>
            </a:r>
            <a:r>
              <a:rPr lang="hr-HR" sz="2200" b="1" dirty="0" smtClean="0"/>
              <a:t>U</a:t>
            </a:r>
            <a:r>
              <a:rPr lang="hr-HR" sz="2200" dirty="0" smtClean="0"/>
              <a:t>kapljeni </a:t>
            </a:r>
            <a:r>
              <a:rPr lang="hr-HR" sz="2200" b="1" dirty="0" smtClean="0"/>
              <a:t>P</a:t>
            </a:r>
            <a:r>
              <a:rPr lang="hr-HR" sz="2200" dirty="0" smtClean="0"/>
              <a:t>rirodni </a:t>
            </a:r>
            <a:r>
              <a:rPr lang="hr-HR" sz="2200" b="1" dirty="0" smtClean="0"/>
              <a:t>P</a:t>
            </a:r>
            <a:r>
              <a:rPr lang="hr-HR" sz="2200" dirty="0" smtClean="0"/>
              <a:t>lin (duboko ohlađen prirodni plin)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r-HR" sz="2200" dirty="0" smtClean="0"/>
              <a:t>Važeći Pravilnik donesen je prije šire primjene UPP tehnologije, a s obzirom na povećani broj vozila koja koriste UPP za pogon potrebno je izmijeniti Pravilnik.</a:t>
            </a:r>
          </a:p>
          <a:p>
            <a:endParaRPr lang="hr-HR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14743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184114" y="1166070"/>
            <a:ext cx="9971566" cy="8137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dirty="0" smtClean="0">
                <a:solidFill>
                  <a:srgbClr val="002060"/>
                </a:solidFill>
              </a:rPr>
              <a:t>Donošenjem Uredbe </a:t>
            </a:r>
            <a:r>
              <a:rPr lang="hr-HR" sz="3200" dirty="0">
                <a:solidFill>
                  <a:srgbClr val="002060"/>
                </a:solidFill>
              </a:rPr>
              <a:t>osigurava </a:t>
            </a:r>
            <a:r>
              <a:rPr lang="hr-HR" sz="3200" dirty="0" smtClean="0">
                <a:solidFill>
                  <a:srgbClr val="002060"/>
                </a:solidFill>
              </a:rPr>
              <a:t>se:</a:t>
            </a:r>
            <a:endParaRPr lang="hr-HR" sz="3200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184114" y="2072201"/>
            <a:ext cx="10090690" cy="43506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sz="21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r-HR" sz="2000" dirty="0"/>
              <a:t>usklađena jednokratna dostava informacija o pomorskom prometu putem jedinstvenog nacionalnog pomorskog sučelja, između broda i TDU-a, između samih TDU-a te u okviru međunarodne razmjene </a:t>
            </a:r>
            <a:r>
              <a:rPr lang="hr-HR" sz="2000" dirty="0" smtClean="0"/>
              <a:t>podataka,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r-HR" sz="2000" dirty="0" smtClean="0"/>
              <a:t>određuje </a:t>
            </a:r>
            <a:r>
              <a:rPr lang="hr-HR" sz="2000" dirty="0"/>
              <a:t>se Hrvatski integrirani pomorski informacijski sustav (CIMIS) Ministarstva mora, prometa i infrastrukture i s njime povezani informacijski sustavi </a:t>
            </a:r>
            <a:r>
              <a:rPr lang="hr-HR" sz="2000" dirty="0" smtClean="0"/>
              <a:t>TDU-a </a:t>
            </a:r>
            <a:r>
              <a:rPr lang="hr-HR" sz="2000" dirty="0"/>
              <a:t>s nadležnostima na moru, kao jedinstveno nacionalno pomorsko sučelje u Republici </a:t>
            </a:r>
            <a:r>
              <a:rPr lang="hr-HR" sz="2000" dirty="0" smtClean="0"/>
              <a:t>Hrvatskoj,</a:t>
            </a:r>
            <a:endParaRPr lang="hr-HR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r-HR" sz="2000" dirty="0" smtClean="0"/>
              <a:t>učinkovita </a:t>
            </a:r>
            <a:r>
              <a:rPr lang="hr-HR" sz="2000" dirty="0"/>
              <a:t>provedba odredbi Uredbe (EU) temeljem posebnih sporazuma o suradnji i razmjeni podataka između </a:t>
            </a:r>
            <a:r>
              <a:rPr lang="hr-HR" sz="2000" dirty="0" smtClean="0"/>
              <a:t>TDU-a </a:t>
            </a:r>
            <a:r>
              <a:rPr lang="hr-HR" sz="2000" dirty="0"/>
              <a:t>i europskog okružja jedinstvenog pomorskog sučelja (</a:t>
            </a:r>
            <a:r>
              <a:rPr lang="hr-HR" sz="2000" dirty="0" err="1"/>
              <a:t>EMSWe</a:t>
            </a:r>
            <a:r>
              <a:rPr lang="hr-HR" sz="2000" dirty="0"/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r-HR" sz="2000" dirty="0"/>
              <a:t>određuje se uprava nadležna za sigurnost pomorske plovidbe tijela državne uprave nadležnog za pomorstvo kao nacionalni koordinator za </a:t>
            </a:r>
            <a:r>
              <a:rPr lang="hr-HR" sz="2000" dirty="0" err="1"/>
              <a:t>EMSWe</a:t>
            </a:r>
            <a:r>
              <a:rPr lang="hr-HR" sz="2000" dirty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r-HR" sz="2000" dirty="0"/>
              <a:t>osniva se Međuresorni odbor jedinstvenog nacionalnog pomorskog </a:t>
            </a:r>
            <a:r>
              <a:rPr lang="hr-HR" sz="2000" dirty="0" smtClean="0"/>
              <a:t>sučelja, </a:t>
            </a:r>
            <a:r>
              <a:rPr lang="hr-HR" sz="2000" dirty="0"/>
              <a:t>s ciljem osiguravanja učinkovite koordinacije načina na koji nadležna nacionalna tijela u Republici Hrvatskoj primjenjuju </a:t>
            </a:r>
            <a:r>
              <a:rPr lang="hr-HR" sz="2000" dirty="0" err="1"/>
              <a:t>EMSWe</a:t>
            </a:r>
            <a:r>
              <a:rPr lang="hr-HR" sz="2000" dirty="0"/>
              <a:t> Uredbu i međusobno surađuju.</a:t>
            </a:r>
          </a:p>
          <a:p>
            <a:pPr algn="l"/>
            <a:endParaRPr lang="hr-HR" sz="3400" dirty="0"/>
          </a:p>
        </p:txBody>
      </p:sp>
      <p:sp>
        <p:nvSpPr>
          <p:cNvPr id="7" name="TextBox 6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60154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2545233"/>
            <a:ext cx="1219199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5000" b="1" spc="-50" dirty="0" smtClean="0">
                <a:solidFill>
                  <a:srgbClr val="002060"/>
                </a:solidFill>
              </a:rPr>
              <a:t>POMORSKO DOBRO</a:t>
            </a:r>
            <a:endParaRPr lang="hr-HR" sz="5000" b="1" spc="-5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299498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097280" y="1166070"/>
            <a:ext cx="10058400" cy="8137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000" b="1" dirty="0">
                <a:solidFill>
                  <a:srgbClr val="002060"/>
                </a:solidFill>
              </a:rPr>
              <a:t>Prijedlog uredbe o dopunama Uredbe o vrstama djelatnosti i visini minimalne naknade za dodjelu dozvola na pomorskom dobru</a:t>
            </a:r>
            <a:endParaRPr lang="hr-HR" sz="30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184114" y="2078780"/>
            <a:ext cx="9979459" cy="37903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dirty="0" smtClean="0"/>
          </a:p>
          <a:p>
            <a:pPr algn="l"/>
            <a:r>
              <a:rPr lang="hr-HR" b="1" dirty="0"/>
              <a:t>Uredba o vrstama djelatnosti i visini minimalne naknade za dodjelu dozvola na pomorskom dobru</a:t>
            </a:r>
            <a:endParaRPr lang="hr-HR" dirty="0"/>
          </a:p>
          <a:p>
            <a:pPr marL="342900" indent="-342900" algn="l">
              <a:buClrTx/>
              <a:buFont typeface="Wingdings" panose="05000000000000000000" pitchFamily="2" charset="2"/>
              <a:buChar char="§"/>
            </a:pPr>
            <a:r>
              <a:rPr lang="hr-HR" dirty="0" smtClean="0"/>
              <a:t>S</a:t>
            </a:r>
            <a:r>
              <a:rPr lang="hr-HR" dirty="0" smtClean="0"/>
              <a:t>tupila </a:t>
            </a:r>
            <a:r>
              <a:rPr lang="hr-HR" dirty="0" smtClean="0"/>
              <a:t>na </a:t>
            </a:r>
            <a:r>
              <a:rPr lang="hr-HR" dirty="0"/>
              <a:t>snagu dana 10. veljače 2024. </a:t>
            </a:r>
            <a:r>
              <a:rPr lang="hr-HR" dirty="0" smtClean="0"/>
              <a:t>godine.</a:t>
            </a:r>
            <a:endParaRPr lang="hr-HR" dirty="0"/>
          </a:p>
          <a:p>
            <a:pPr marL="342900" indent="-342900" algn="l">
              <a:buClrTx/>
              <a:buFont typeface="Wingdings" panose="05000000000000000000" pitchFamily="2" charset="2"/>
              <a:buChar char="§"/>
            </a:pPr>
            <a:r>
              <a:rPr lang="hr-HR" dirty="0" smtClean="0"/>
              <a:t>Uredbom </a:t>
            </a:r>
            <a:r>
              <a:rPr lang="hr-HR" dirty="0"/>
              <a:t>se uređuju dozvole na pomorskom </a:t>
            </a:r>
            <a:r>
              <a:rPr lang="hr-HR" dirty="0" smtClean="0"/>
              <a:t>dobru.</a:t>
            </a:r>
            <a:endParaRPr lang="hr-HR" dirty="0"/>
          </a:p>
          <a:p>
            <a:pPr algn="just">
              <a:buClrTx/>
            </a:pPr>
            <a:endParaRPr lang="hr-HR" dirty="0" smtClean="0"/>
          </a:p>
          <a:p>
            <a:pPr algn="just">
              <a:buClrTx/>
            </a:pPr>
            <a:r>
              <a:rPr lang="hr-HR" b="1" dirty="0" smtClean="0"/>
              <a:t>Dozvola </a:t>
            </a:r>
            <a:r>
              <a:rPr lang="hr-HR" b="1" dirty="0"/>
              <a:t>na pomorskom dobru - </a:t>
            </a:r>
            <a:r>
              <a:rPr lang="hr-HR" dirty="0"/>
              <a:t>upravni akt kojim se ovlašteniku daje vremenski ograničeno pravo na obavljanje djelatnosti na pomorskom dobru, kojom se ne ograničava niti isključuje opća upotreba pomorskog dobra.</a:t>
            </a:r>
          </a:p>
          <a:p>
            <a:pPr algn="just">
              <a:buClrTx/>
            </a:pPr>
            <a:r>
              <a:rPr lang="hr-HR" sz="2200" dirty="0" smtClean="0"/>
              <a:t>Davatelji </a:t>
            </a:r>
            <a:r>
              <a:rPr lang="hr-HR" sz="2200" dirty="0"/>
              <a:t>dozvole na pomorskom dobru su: </a:t>
            </a:r>
          </a:p>
          <a:p>
            <a:pPr lvl="1" algn="just">
              <a:buClrTx/>
              <a:buFont typeface="Wingdings" panose="05000000000000000000" pitchFamily="2" charset="2"/>
              <a:buChar char="§"/>
            </a:pPr>
            <a:r>
              <a:rPr lang="hr-HR" sz="2200" dirty="0" smtClean="0"/>
              <a:t> predstavničko </a:t>
            </a:r>
            <a:r>
              <a:rPr lang="hr-HR" sz="2200" dirty="0"/>
              <a:t>tijelo jedinice lokalne samouprave,</a:t>
            </a:r>
          </a:p>
          <a:p>
            <a:pPr lvl="1" algn="just">
              <a:buClrTx/>
              <a:buFont typeface="Wingdings" panose="05000000000000000000" pitchFamily="2" charset="2"/>
              <a:buChar char="§"/>
            </a:pPr>
            <a:r>
              <a:rPr lang="hr-HR" sz="2200" dirty="0" smtClean="0"/>
              <a:t> upravno </a:t>
            </a:r>
            <a:r>
              <a:rPr lang="hr-HR" sz="2200" dirty="0"/>
              <a:t>vijeće javne ustanove za zakonom zaštićene dijelove prirode,</a:t>
            </a:r>
          </a:p>
          <a:p>
            <a:pPr lvl="1" algn="just">
              <a:buClrTx/>
              <a:buFont typeface="Wingdings" panose="05000000000000000000" pitchFamily="2" charset="2"/>
              <a:buChar char="§"/>
            </a:pPr>
            <a:r>
              <a:rPr lang="hr-HR" sz="2200" dirty="0" smtClean="0"/>
              <a:t> upravno </a:t>
            </a:r>
            <a:r>
              <a:rPr lang="hr-HR" sz="2200" dirty="0"/>
              <a:t>vijeće državne ili županijske lučke uprave.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27859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184114" y="1166070"/>
            <a:ext cx="9971566" cy="8137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dirty="0" smtClean="0">
                <a:solidFill>
                  <a:srgbClr val="002060"/>
                </a:solidFill>
              </a:rPr>
              <a:t>Davanje dozvole na pomorskom dobru</a:t>
            </a:r>
            <a:endParaRPr lang="hr-HR" sz="3200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184114" y="2072201"/>
            <a:ext cx="10090690" cy="4350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sz="2100" dirty="0" smtClean="0"/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hr-HR" sz="2200" dirty="0"/>
              <a:t>Planom upravljanja pomorskim dobrom planiraju se vrste djelatnosti za koje se izdaju </a:t>
            </a:r>
            <a:r>
              <a:rPr lang="hr-HR" sz="2200" dirty="0" smtClean="0"/>
              <a:t>  dozvole </a:t>
            </a:r>
            <a:r>
              <a:rPr lang="hr-HR" sz="2200" dirty="0"/>
              <a:t>te njihove lokacije na pomorskom </a:t>
            </a:r>
            <a:r>
              <a:rPr lang="hr-HR" sz="2200" dirty="0" smtClean="0"/>
              <a:t>dobru.</a:t>
            </a:r>
            <a:endParaRPr lang="hr-HR" sz="2200" dirty="0"/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hr-HR" sz="2200" dirty="0" smtClean="0"/>
              <a:t>Izvršno </a:t>
            </a:r>
            <a:r>
              <a:rPr lang="hr-HR" sz="2200" dirty="0"/>
              <a:t>tijelo jedinice lokalne samouprave/ravnatelj javne ustanove/ravnatelj lučke uprave objavljuje javni natječaj za dodjelu dozvola na pomorskom dobru.</a:t>
            </a:r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hr-HR" sz="2200" dirty="0" smtClean="0"/>
              <a:t>Davatelj </a:t>
            </a:r>
            <a:r>
              <a:rPr lang="hr-HR" sz="2200" dirty="0"/>
              <a:t>dozvole donosi Odluku o davanju dozvole. </a:t>
            </a:r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hr-HR" sz="2200" dirty="0" smtClean="0"/>
              <a:t>Izvršno </a:t>
            </a:r>
            <a:r>
              <a:rPr lang="hr-HR" sz="2200" dirty="0"/>
              <a:t>tijelo jedinice lokalne samouprave/ravnatelj javne ustanove/ravnatelj lučke uprave donosi rješenje o davanju dozvole na pomorskom dobru.</a:t>
            </a:r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hr-HR" sz="2200" dirty="0" smtClean="0"/>
              <a:t>Rok</a:t>
            </a:r>
            <a:r>
              <a:rPr lang="hr-HR" sz="2200" dirty="0"/>
              <a:t>: 2 – 5 godina.</a:t>
            </a:r>
          </a:p>
          <a:p>
            <a:pPr algn="l"/>
            <a:endParaRPr lang="hr-HR" sz="3400" dirty="0"/>
          </a:p>
        </p:txBody>
      </p:sp>
      <p:sp>
        <p:nvSpPr>
          <p:cNvPr id="7" name="TextBox 6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41331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184114" y="1166070"/>
            <a:ext cx="9971566" cy="8137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dirty="0">
                <a:solidFill>
                  <a:srgbClr val="002060"/>
                </a:solidFill>
              </a:rPr>
              <a:t>Privremene i prigodne djelatnosti na pomorskom dobru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184114" y="2072201"/>
            <a:ext cx="10090690" cy="4350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sz="2100" dirty="0" smtClean="0"/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hr-HR" sz="2200" dirty="0" smtClean="0"/>
              <a:t>Daje </a:t>
            </a:r>
            <a:r>
              <a:rPr lang="hr-HR" sz="2200" dirty="0"/>
              <a:t>se na zahtjev.</a:t>
            </a:r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hr-HR" sz="2200" dirty="0" smtClean="0"/>
              <a:t>Rok </a:t>
            </a:r>
            <a:r>
              <a:rPr lang="hr-HR" sz="2200" dirty="0"/>
              <a:t>do 20 dana.</a:t>
            </a:r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hr-HR" sz="2200" dirty="0" smtClean="0"/>
              <a:t>Za </a:t>
            </a:r>
            <a:r>
              <a:rPr lang="hr-HR" sz="2200" dirty="0"/>
              <a:t>obavljanje kulturne, komercijalne, sportske priredbe, snimanje komercijalnog programa i sl.</a:t>
            </a:r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hr-HR" sz="2200" dirty="0" smtClean="0"/>
              <a:t>Postoji </a:t>
            </a:r>
            <a:r>
              <a:rPr lang="hr-HR" sz="2200" dirty="0"/>
              <a:t>mogućnost ograničenja opće upotrebe u smislu ograđivanja i naplate ulaska.</a:t>
            </a:r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hr-HR" sz="2200" dirty="0" smtClean="0"/>
              <a:t>Naknada </a:t>
            </a:r>
            <a:r>
              <a:rPr lang="hr-HR" sz="2200" dirty="0"/>
              <a:t>1.000 eura po danu.</a:t>
            </a:r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hr-HR" sz="2200" dirty="0" smtClean="0"/>
              <a:t>Ova </a:t>
            </a:r>
            <a:r>
              <a:rPr lang="hr-HR" sz="2200" dirty="0"/>
              <a:t>dozvola na pomorskom dobru obuhvaća djelatnosti od nastupa kulturno umjetničkih društva i lokalnih bendova povodom dana grada do koncerata.</a:t>
            </a:r>
          </a:p>
          <a:p>
            <a:pPr algn="l"/>
            <a:endParaRPr lang="hr-HR" sz="3400" dirty="0"/>
          </a:p>
        </p:txBody>
      </p:sp>
      <p:sp>
        <p:nvSpPr>
          <p:cNvPr id="7" name="TextBox 6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21426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184114" y="1166070"/>
            <a:ext cx="9971566" cy="8137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dirty="0">
                <a:solidFill>
                  <a:srgbClr val="002060"/>
                </a:solidFill>
              </a:rPr>
              <a:t>Uočeni nedostaci kroz primjenu Uredbe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184114" y="2072201"/>
            <a:ext cx="10090690" cy="4350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sz="2100" dirty="0" smtClean="0"/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hr-HR" sz="2100" dirty="0" smtClean="0"/>
              <a:t>Pojedine </a:t>
            </a:r>
            <a:r>
              <a:rPr lang="hr-HR" sz="2100" dirty="0"/>
              <a:t>privremene i prigodne djelatnosti na pomorskom dobru održavaju </a:t>
            </a:r>
            <a:r>
              <a:rPr lang="hr-HR" sz="2100" dirty="0" smtClean="0"/>
              <a:t>se u </a:t>
            </a:r>
            <a:r>
              <a:rPr lang="hr-HR" sz="2100" dirty="0"/>
              <a:t>organizaciji jedinica lokalne samouprave i njihovih turističkih zajednica s ciljem promoviranja turističke destinacije, kulturne baštine, lokalnih umjetnika, kulturno umjetničkih </a:t>
            </a:r>
            <a:r>
              <a:rPr lang="hr-HR" sz="2100" dirty="0" smtClean="0"/>
              <a:t>društava i </a:t>
            </a:r>
            <a:r>
              <a:rPr lang="hr-HR" sz="2100" dirty="0"/>
              <a:t>pomorskih škola ili se obavljaju u humanitarne svrhe. </a:t>
            </a:r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hr-HR" sz="2100" dirty="0" smtClean="0"/>
              <a:t>Organizacija </a:t>
            </a:r>
            <a:r>
              <a:rPr lang="hr-HR" sz="2100" dirty="0"/>
              <a:t>ovakvih događanja je u javnom interesu lokalne zajednice, a kako minimalna naknada za dodjelu dozvole na pomorskom dobru iznosi 1.000 eura po danu, brojna događanja se otkazuju što izaziva nezadovoljstvo.</a:t>
            </a:r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hr-HR" sz="2100" dirty="0" smtClean="0"/>
              <a:t>Pojedini </a:t>
            </a:r>
            <a:r>
              <a:rPr lang="hr-HR" sz="2100" dirty="0"/>
              <a:t>davatelji dozvole kod raspisa javnog natječaja za dodjelu dozvola na pomorskom dobru početni iznos naknade za dozvolu određuju u manjem ili većem od iznosa minimalne naknade propisane ovom Uredbom čime ponuditelje stavlja u povoljniji, odnosno nepovoljniji položaj.</a:t>
            </a:r>
          </a:p>
          <a:p>
            <a:pPr algn="l"/>
            <a:endParaRPr lang="hr-HR" sz="3400" dirty="0"/>
          </a:p>
        </p:txBody>
      </p:sp>
      <p:sp>
        <p:nvSpPr>
          <p:cNvPr id="7" name="TextBox 6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22098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184114" y="1166070"/>
            <a:ext cx="9971566" cy="8137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800" dirty="0">
                <a:solidFill>
                  <a:srgbClr val="002060"/>
                </a:solidFill>
              </a:rPr>
              <a:t>Privremene i prigodne djelatnosti na pomorskom dobru bez naknade</a:t>
            </a:r>
            <a:endParaRPr lang="hr-HR" sz="2800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184113" y="2072201"/>
            <a:ext cx="5325743" cy="4350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sz="2100" dirty="0" smtClean="0"/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hr-HR" sz="2000" dirty="0" smtClean="0"/>
              <a:t>Ako </a:t>
            </a:r>
            <a:r>
              <a:rPr lang="hr-HR" sz="2000" dirty="0"/>
              <a:t>se radi o događanju koje je nekomercijalnog karaktera, dozvola se daje bez naknade</a:t>
            </a:r>
            <a:r>
              <a:rPr lang="hr-HR" sz="2000" dirty="0" smtClean="0"/>
              <a:t>.</a:t>
            </a:r>
          </a:p>
          <a:p>
            <a:pPr algn="just">
              <a:buClrTx/>
            </a:pPr>
            <a:endParaRPr lang="hr-HR" sz="1000" dirty="0"/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hr-HR" sz="2000" dirty="0" smtClean="0"/>
              <a:t>Mogućnost </a:t>
            </a:r>
            <a:r>
              <a:rPr lang="hr-HR" sz="2000" dirty="0"/>
              <a:t>mora biti predviđena planom upravljanja pomorskim dobrom.</a:t>
            </a:r>
          </a:p>
          <a:p>
            <a:pPr algn="l"/>
            <a:endParaRPr lang="hr-HR" sz="3400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77" y="2312333"/>
            <a:ext cx="2990493" cy="360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13712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mpi.gov.hr/img/mu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184114" y="1166070"/>
            <a:ext cx="9971566" cy="8137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800" dirty="0" smtClean="0">
                <a:solidFill>
                  <a:srgbClr val="002060"/>
                </a:solidFill>
              </a:rPr>
              <a:t>Privremene </a:t>
            </a:r>
            <a:r>
              <a:rPr lang="hr-HR" sz="2800" dirty="0">
                <a:solidFill>
                  <a:srgbClr val="002060"/>
                </a:solidFill>
              </a:rPr>
              <a:t>i prigodne djelatnosti na pomorskom dobru s umanjenom </a:t>
            </a:r>
            <a:r>
              <a:rPr lang="hr-HR" sz="2800" dirty="0" smtClean="0">
                <a:solidFill>
                  <a:srgbClr val="002060"/>
                </a:solidFill>
              </a:rPr>
              <a:t>naknadom</a:t>
            </a:r>
            <a:endParaRPr lang="hr-HR" sz="2800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184114" y="2072201"/>
            <a:ext cx="5367688" cy="4350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sz="2100" dirty="0" smtClean="0"/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hr-HR" sz="2000" dirty="0" smtClean="0"/>
              <a:t>Ukoliko </a:t>
            </a:r>
            <a:r>
              <a:rPr lang="hr-HR" sz="2000" dirty="0"/>
              <a:t>je pojedino događanje od javnog interesa za lokalnu zajednicu, dozvolu na pomorskom dobru se može dati u umanjenom iznosu - 500 eura po danu</a:t>
            </a:r>
            <a:r>
              <a:rPr lang="hr-HR" sz="2000" dirty="0" smtClean="0"/>
              <a:t>.</a:t>
            </a:r>
          </a:p>
          <a:p>
            <a:pPr algn="just">
              <a:buClrTx/>
            </a:pPr>
            <a:endParaRPr lang="hr-HR" sz="1000" dirty="0"/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hr-HR" sz="2000" dirty="0" smtClean="0"/>
              <a:t>Javni </a:t>
            </a:r>
            <a:r>
              <a:rPr lang="hr-HR" sz="2000" dirty="0"/>
              <a:t>interes za pojedino događanje utvrđuje se Planom upravljanja pomorskim dobrom.</a:t>
            </a:r>
          </a:p>
          <a:p>
            <a:pPr algn="l"/>
            <a:endParaRPr lang="hr-HR" sz="3400" dirty="0"/>
          </a:p>
        </p:txBody>
      </p:sp>
      <p:graphicFrame>
        <p:nvGraphicFramePr>
          <p:cNvPr id="10" name="Content Placeholder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560239"/>
              </p:ext>
            </p:extLst>
          </p:nvPr>
        </p:nvGraphicFramePr>
        <p:xfrm>
          <a:off x="7633789" y="2258333"/>
          <a:ext cx="2620528" cy="37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Acrobat Document" r:id="rId4" imgW="5667198" imgH="8020037" progId="Acrobat.Document.DC">
                  <p:embed/>
                </p:oleObj>
              </mc:Choice>
              <mc:Fallback>
                <p:oleObj name="Acrobat Document" r:id="rId4" imgW="5667198" imgH="8020037" progId="Acrobat.Document.DC">
                  <p:embed/>
                  <p:pic>
                    <p:nvPicPr>
                      <p:cNvPr id="4" name="Content Placeholder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33789" y="2258333"/>
                        <a:ext cx="2620528" cy="37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6175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097280" y="1166070"/>
            <a:ext cx="10058400" cy="8137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700" b="1" dirty="0">
                <a:solidFill>
                  <a:srgbClr val="002060"/>
                </a:solidFill>
              </a:rPr>
              <a:t>Prijedlog zakona o provedbi Uredbe (EU) 2023/1805 Europskog parlamenta i Vijeća o upotrebi obnovljivih i niskougljičnih goriva u pomorskom prometu i izmjeni Direktive 2009/16/EZ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184114" y="2424677"/>
            <a:ext cx="9979459" cy="372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b="1" dirty="0" smtClean="0"/>
              <a:t>Područje primjene: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r-HR" sz="2200" dirty="0"/>
              <a:t>Na sve brodove iznad 5000 BT-a koji služe za prijevoz putnika ili tereta u komercijalne svrhe bez obzira na zastavu broda. Kako? Kroz postepeno smanjenje intenziteta stakleničkih plinova goriva koje se koristi u pomorskom prometu, počevši sa smanjenjem od 2% do 2025. i dosežući smanjenje do 80% do 2050. godine.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r-HR" sz="2200" dirty="0"/>
              <a:t>Na sve pomorske luke koje se nalaze na TEN-T mreži. Kako? Kroz obvezu nulte stope emisija za brodove na vezu, nalažući putničkim i kontejnerskim brodovima u lukama korištenje kopnenog napajanja električnom energijom (OPS) ili alternativnih tehnologija s nultom stopom emisija.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85270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460489" y="721195"/>
            <a:ext cx="11268829" cy="12654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dirty="0" smtClean="0">
                <a:solidFill>
                  <a:srgbClr val="002060"/>
                </a:solidFill>
              </a:rPr>
              <a:t>        Cilj                                                   Svrha              </a:t>
            </a:r>
            <a:endParaRPr lang="hr-HR" sz="3000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1098596" y="1986682"/>
            <a:ext cx="4868571" cy="32464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sz="2100" dirty="0"/>
              <a:t>Smanjenje emisija iz pomorskog </a:t>
            </a:r>
            <a:r>
              <a:rPr lang="hr-HR" sz="2100" dirty="0" smtClean="0"/>
              <a:t>prometa.</a:t>
            </a:r>
            <a:endParaRPr lang="hr-HR" sz="21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100" dirty="0"/>
              <a:t>Povećanje udjela obnovljivih i niskougljičnih goriva u pomorskom </a:t>
            </a:r>
            <a:r>
              <a:rPr lang="hr-HR" sz="2100" dirty="0" smtClean="0"/>
              <a:t>prometu.</a:t>
            </a:r>
            <a:endParaRPr lang="hr-HR" sz="21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100" dirty="0"/>
              <a:t>Uvođenje kopnenog napajanja električnom energijom (OPS) kao obvezne u pomorske </a:t>
            </a:r>
            <a:r>
              <a:rPr lang="hr-HR" sz="2100" dirty="0" smtClean="0"/>
              <a:t>luke.</a:t>
            </a:r>
            <a:endParaRPr lang="hr-HR" sz="21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100" dirty="0" smtClean="0"/>
              <a:t>Uspostavljanje </a:t>
            </a:r>
            <a:r>
              <a:rPr lang="hr-HR" sz="2100" dirty="0"/>
              <a:t>točnog praćenja </a:t>
            </a:r>
            <a:r>
              <a:rPr lang="hr-HR" sz="2100" dirty="0" smtClean="0"/>
              <a:t>emisija.</a:t>
            </a:r>
            <a:endParaRPr lang="hr-HR" sz="2100" dirty="0"/>
          </a:p>
          <a:p>
            <a:endParaRPr lang="hr-HR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6446983" y="2456873"/>
            <a:ext cx="5156272" cy="27762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r-HR" sz="2100" dirty="0"/>
              <a:t>Zaštita klime i </a:t>
            </a:r>
            <a:r>
              <a:rPr lang="hr-HR" sz="2100" dirty="0" smtClean="0"/>
              <a:t>okoliša.</a:t>
            </a:r>
            <a:endParaRPr lang="hr-HR" sz="21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r-HR" sz="2100" dirty="0" err="1"/>
              <a:t>Dekarbonizacija</a:t>
            </a:r>
            <a:r>
              <a:rPr lang="hr-HR" sz="2100" dirty="0"/>
              <a:t> i energetska tranzicija pomorskog </a:t>
            </a:r>
            <a:r>
              <a:rPr lang="hr-HR" sz="2100" dirty="0" smtClean="0"/>
              <a:t>prometa.</a:t>
            </a:r>
            <a:endParaRPr lang="hr-HR" sz="21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r-HR" sz="2100" dirty="0"/>
              <a:t>Čistije pomorske luke i bolja kvaliteta </a:t>
            </a:r>
            <a:r>
              <a:rPr lang="hr-HR" sz="2100" dirty="0" smtClean="0"/>
              <a:t>zraka.</a:t>
            </a:r>
            <a:endParaRPr lang="hr-HR" sz="21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r-HR" sz="2100" dirty="0"/>
              <a:t>Transparentna i učinkovita </a:t>
            </a:r>
            <a:r>
              <a:rPr lang="hr-HR" sz="2100" dirty="0" smtClean="0"/>
              <a:t>regulacija.</a:t>
            </a:r>
            <a:endParaRPr lang="hr-HR" sz="2100" dirty="0"/>
          </a:p>
          <a:p>
            <a:endParaRPr lang="hr-HR" sz="2100" dirty="0"/>
          </a:p>
        </p:txBody>
      </p:sp>
      <p:pic>
        <p:nvPicPr>
          <p:cNvPr id="12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19523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184115" y="721195"/>
            <a:ext cx="5223262" cy="12654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 smtClean="0">
                <a:solidFill>
                  <a:srgbClr val="002060"/>
                </a:solidFill>
              </a:rPr>
              <a:t>Problem u važećem pravilniku</a:t>
            </a:r>
            <a:endParaRPr lang="hr-HR" sz="3000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1097280" y="2164298"/>
            <a:ext cx="10058400" cy="3704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hr-HR" sz="2200" dirty="0" smtClean="0"/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r-HR" sz="2200" dirty="0" smtClean="0"/>
              <a:t>Periodički pregledi UPP spremnika do sada su se obavljali sukladno terminima koji su se odnosili na spremnike za stlačeni prirodni plin (SPP) - nakon šeste godine, sada nakon desete godine. </a:t>
            </a:r>
          </a:p>
          <a:p>
            <a:pPr algn="just">
              <a:lnSpc>
                <a:spcPct val="100000"/>
              </a:lnSpc>
            </a:pPr>
            <a:endParaRPr lang="hr-HR" sz="100" dirty="0" smtClean="0"/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r-HR" sz="2200" dirty="0" smtClean="0"/>
              <a:t>Periodička ispitivanja za UPP spremnike provode se nakon 10. godine upotrebe, a nakon 20. godine više se ne smiju upotrebljavati. </a:t>
            </a:r>
          </a:p>
          <a:p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21750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1184115" y="721195"/>
            <a:ext cx="10545203" cy="12654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dirty="0" smtClean="0">
                <a:solidFill>
                  <a:srgbClr val="002060"/>
                </a:solidFill>
              </a:rPr>
              <a:t>Nadležnost za provedbu</a:t>
            </a:r>
            <a:endParaRPr lang="hr-HR" sz="3000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6"/>
          <p:cNvSpPr txBox="1">
            <a:spLocks/>
          </p:cNvSpPr>
          <p:nvPr/>
        </p:nvSpPr>
        <p:spPr>
          <a:xfrm>
            <a:off x="6446983" y="2456873"/>
            <a:ext cx="5156272" cy="27762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dirty="0"/>
          </a:p>
        </p:txBody>
      </p:sp>
      <p:pic>
        <p:nvPicPr>
          <p:cNvPr id="12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  <p:sp>
        <p:nvSpPr>
          <p:cNvPr id="2" name="Rectangle 1"/>
          <p:cNvSpPr/>
          <p:nvPr/>
        </p:nvSpPr>
        <p:spPr>
          <a:xfrm>
            <a:off x="323274" y="2363687"/>
            <a:ext cx="37319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>
              <a:spcAft>
                <a:spcPts val="0"/>
              </a:spcAft>
            </a:pPr>
            <a:r>
              <a:rPr lang="hr-HR" dirty="0" smtClean="0">
                <a:latin typeface="Tw Cen MT" panose="020B0602020104020603" pitchFamily="34" charset="-18"/>
                <a:ea typeface="Times New Roman" panose="02020603050405020304" pitchFamily="18" charset="0"/>
              </a:rPr>
              <a:t>   </a:t>
            </a:r>
            <a:r>
              <a:rPr lang="hr-HR" b="1" u="heavy" dirty="0" smtClean="0">
                <a:latin typeface="Tw Cen MT" panose="020B0602020104020603" pitchFamily="34" charset="-18"/>
                <a:ea typeface="Times New Roman" panose="02020603050405020304" pitchFamily="18" charset="0"/>
              </a:rPr>
              <a:t>Središnje </a:t>
            </a:r>
            <a:r>
              <a:rPr lang="hr-HR" b="1" u="heavy" dirty="0">
                <a:latin typeface="Tw Cen MT" panose="020B0602020104020603" pitchFamily="34" charset="-18"/>
                <a:ea typeface="Times New Roman" panose="02020603050405020304" pitchFamily="18" charset="0"/>
              </a:rPr>
              <a:t>tijelo državne uprave </a:t>
            </a:r>
            <a:endParaRPr lang="hr-HR" b="1" u="heavy" dirty="0" smtClean="0">
              <a:latin typeface="Tw Cen MT" panose="020B0602020104020603" pitchFamily="34" charset="-18"/>
              <a:ea typeface="Times New Roman" panose="02020603050405020304" pitchFamily="18" charset="0"/>
            </a:endParaRPr>
          </a:p>
          <a:p>
            <a:r>
              <a:rPr lang="hr-HR" b="1" dirty="0" smtClean="0">
                <a:latin typeface="Tw Cen MT" panose="020B0602020104020603" pitchFamily="34" charset="-18"/>
                <a:ea typeface="Times New Roman" panose="02020603050405020304" pitchFamily="18" charset="0"/>
              </a:rPr>
              <a:t>    </a:t>
            </a:r>
            <a:r>
              <a:rPr lang="hr-HR" b="1" u="heavy" dirty="0" smtClean="0">
                <a:latin typeface="Tw Cen MT" panose="020B0602020104020603" pitchFamily="34" charset="-18"/>
                <a:ea typeface="Times New Roman" panose="02020603050405020304" pitchFamily="18" charset="0"/>
              </a:rPr>
              <a:t>nadležno za pomorstvo: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dirty="0" smtClean="0">
                <a:latin typeface="Tw Cen MT" panose="020B0602020104020603" pitchFamily="34" charset="-18"/>
              </a:rPr>
              <a:t>provodi </a:t>
            </a:r>
            <a:r>
              <a:rPr lang="hr-HR" sz="1600" dirty="0">
                <a:latin typeface="Tw Cen MT" panose="020B0602020104020603" pitchFamily="34" charset="-18"/>
              </a:rPr>
              <a:t>inspekcijski nadzor brodova u skladu s odredbama Pomorskog </a:t>
            </a:r>
            <a:r>
              <a:rPr lang="hr-HR" sz="1600" dirty="0" smtClean="0">
                <a:latin typeface="Tw Cen MT" panose="020B0602020104020603" pitchFamily="34" charset="-18"/>
              </a:rPr>
              <a:t>zakonika,</a:t>
            </a:r>
            <a:endParaRPr lang="hr-HR" sz="1600" dirty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dirty="0">
                <a:latin typeface="Tw Cen MT" panose="020B0602020104020603" pitchFamily="34" charset="-18"/>
                <a:ea typeface="Times New Roman" panose="02020603050405020304" pitchFamily="18" charset="0"/>
              </a:rPr>
              <a:t>provodi</a:t>
            </a:r>
            <a:r>
              <a:rPr lang="hr-HR" sz="1600" dirty="0">
                <a:latin typeface="Tw Cen MT" panose="020B0602020104020603" pitchFamily="34" charset="-18"/>
              </a:rPr>
              <a:t> prekršajni postupak zbog neusklađenosti s obvezama propisanim Uredbom (EU) 2023/1805 i ovim </a:t>
            </a:r>
            <a:r>
              <a:rPr lang="hr-HR" sz="1600" dirty="0" smtClean="0">
                <a:latin typeface="Tw Cen MT" panose="020B0602020104020603" pitchFamily="34" charset="-18"/>
              </a:rPr>
              <a:t>Zakonom,</a:t>
            </a:r>
            <a:endParaRPr lang="hr-HR" sz="1600" dirty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dirty="0">
                <a:latin typeface="Tw Cen MT" panose="020B0602020104020603" pitchFamily="34" charset="-18"/>
              </a:rPr>
              <a:t>donosi rješenje o novčanim kaznama u okviru sustava </a:t>
            </a:r>
            <a:r>
              <a:rPr lang="hr-HR" sz="1600" dirty="0" err="1" smtClean="0">
                <a:latin typeface="Tw Cen MT" panose="020B0602020104020603" pitchFamily="34" charset="-18"/>
              </a:rPr>
              <a:t>FuelEU</a:t>
            </a:r>
            <a:r>
              <a:rPr lang="hr-HR" sz="1600" dirty="0">
                <a:latin typeface="Tw Cen MT" panose="020B0602020104020603" pitchFamily="34" charset="-18"/>
              </a:rPr>
              <a:t>,</a:t>
            </a:r>
            <a:endParaRPr lang="hr-HR" sz="1600" dirty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dirty="0" smtClean="0">
                <a:latin typeface="Tw Cen MT" panose="020B0602020104020603" pitchFamily="34" charset="-18"/>
              </a:rPr>
              <a:t>namjenski </a:t>
            </a:r>
            <a:r>
              <a:rPr lang="hr-HR" sz="1600" dirty="0">
                <a:latin typeface="Tw Cen MT" panose="020B0602020104020603" pitchFamily="34" charset="-18"/>
              </a:rPr>
              <a:t>raspolaže sredstvima prikupljenima od izrečenih </a:t>
            </a:r>
            <a:r>
              <a:rPr lang="hr-HR" sz="1600" dirty="0" smtClean="0">
                <a:latin typeface="Tw Cen MT" panose="020B0602020104020603" pitchFamily="34" charset="-18"/>
              </a:rPr>
              <a:t>kazni.</a:t>
            </a:r>
            <a:endParaRPr lang="hr-HR" sz="1600" dirty="0">
              <a:latin typeface="Tw Cen MT" panose="020B0602020104020603" pitchFamily="34" charset="-18"/>
            </a:endParaRPr>
          </a:p>
          <a:p>
            <a:pPr marL="90170">
              <a:spcAft>
                <a:spcPts val="0"/>
              </a:spcAft>
            </a:pPr>
            <a:endParaRPr lang="hr-HR" sz="1600" u="heavy" dirty="0">
              <a:latin typeface="Tw Cen MT" panose="020B0602020104020603" pitchFamily="34" charset="-18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5230" y="2363687"/>
            <a:ext cx="371255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latin typeface="Tw Cen MT" panose="020B0602020104020603" pitchFamily="34" charset="-18"/>
                <a:ea typeface="Times New Roman" panose="02020603050405020304" pitchFamily="18" charset="0"/>
              </a:rPr>
              <a:t>     </a:t>
            </a:r>
            <a:r>
              <a:rPr lang="hr-HR" b="1" u="heavy" dirty="0" smtClean="0">
                <a:latin typeface="Tw Cen MT" panose="020B0602020104020603" pitchFamily="34" charset="-18"/>
                <a:ea typeface="Times New Roman" panose="02020603050405020304" pitchFamily="18" charset="0"/>
              </a:rPr>
              <a:t>Hrvatski </a:t>
            </a:r>
            <a:r>
              <a:rPr lang="hr-HR" b="1" u="heavy" dirty="0">
                <a:latin typeface="Tw Cen MT" panose="020B0602020104020603" pitchFamily="34" charset="-18"/>
                <a:ea typeface="Times New Roman" panose="02020603050405020304" pitchFamily="18" charset="0"/>
              </a:rPr>
              <a:t>r</a:t>
            </a:r>
            <a:r>
              <a:rPr lang="hr-HR" b="1" u="heavy" dirty="0" smtClean="0">
                <a:latin typeface="Tw Cen MT" panose="020B0602020104020603" pitchFamily="34" charset="-18"/>
                <a:ea typeface="Times New Roman" panose="02020603050405020304" pitchFamily="18" charset="0"/>
              </a:rPr>
              <a:t>egistar </a:t>
            </a:r>
            <a:r>
              <a:rPr lang="hr-HR" b="1" u="heavy" dirty="0">
                <a:latin typeface="Tw Cen MT" panose="020B0602020104020603" pitchFamily="34" charset="-18"/>
                <a:ea typeface="Times New Roman" panose="02020603050405020304" pitchFamily="18" charset="0"/>
              </a:rPr>
              <a:t>b</a:t>
            </a:r>
            <a:r>
              <a:rPr lang="hr-HR" b="1" u="heavy" dirty="0" smtClean="0">
                <a:latin typeface="Tw Cen MT" panose="020B0602020104020603" pitchFamily="34" charset="-18"/>
                <a:ea typeface="Times New Roman" panose="02020603050405020304" pitchFamily="18" charset="0"/>
              </a:rPr>
              <a:t>rodova:</a:t>
            </a:r>
          </a:p>
          <a:p>
            <a:endParaRPr lang="hr-HR" u="heavy" dirty="0" smtClean="0">
              <a:latin typeface="Tw Cen MT" panose="020B0602020104020603" pitchFamily="34" charset="-18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dirty="0" smtClean="0">
                <a:latin typeface="Tw Cen MT" panose="020B0602020104020603" pitchFamily="34" charset="-18"/>
              </a:rPr>
              <a:t>izdaje </a:t>
            </a:r>
            <a:r>
              <a:rPr lang="hr-HR" sz="1600" dirty="0">
                <a:latin typeface="Tw Cen MT" panose="020B0602020104020603" pitchFamily="34" charset="-18"/>
              </a:rPr>
              <a:t>i bilježi izdavanje dokumenta o usklađenosti u bazu podataka </a:t>
            </a:r>
            <a:r>
              <a:rPr lang="hr-HR" sz="1600" dirty="0" err="1">
                <a:latin typeface="Tw Cen MT" panose="020B0602020104020603" pitchFamily="34" charset="-18"/>
              </a:rPr>
              <a:t>FuleEU</a:t>
            </a:r>
            <a:r>
              <a:rPr lang="hr-HR" sz="1600" dirty="0">
                <a:latin typeface="Tw Cen MT" panose="020B0602020104020603" pitchFamily="34" charset="-18"/>
              </a:rPr>
              <a:t> u slučajevima kada je ono nadležno za njegovo </a:t>
            </a:r>
            <a:r>
              <a:rPr lang="hr-HR" sz="1600" dirty="0" smtClean="0">
                <a:latin typeface="Tw Cen MT" panose="020B0602020104020603" pitchFamily="34" charset="-18"/>
              </a:rPr>
              <a:t>izdavanje,</a:t>
            </a:r>
            <a:endParaRPr lang="hr-HR" sz="1600" dirty="0" smtClean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dirty="0">
                <a:latin typeface="Tw Cen MT" panose="020B0602020104020603" pitchFamily="34" charset="-18"/>
              </a:rPr>
              <a:t>v</a:t>
            </a:r>
            <a:r>
              <a:rPr lang="hr-HR" sz="1600" dirty="0" smtClean="0">
                <a:latin typeface="Tw Cen MT" panose="020B0602020104020603" pitchFamily="34" charset="-18"/>
              </a:rPr>
              <a:t>rši </a:t>
            </a:r>
            <a:r>
              <a:rPr lang="hr-HR" sz="1600" dirty="0">
                <a:latin typeface="Tw Cen MT" panose="020B0602020104020603" pitchFamily="34" charset="-18"/>
              </a:rPr>
              <a:t>izračun visine novčane </a:t>
            </a:r>
            <a:r>
              <a:rPr lang="hr-HR" sz="1600" dirty="0" smtClean="0">
                <a:latin typeface="Tw Cen MT" panose="020B0602020104020603" pitchFamily="34" charset="-18"/>
              </a:rPr>
              <a:t>kazne,</a:t>
            </a:r>
            <a:endParaRPr lang="hr-HR" sz="1600" dirty="0" smtClean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dirty="0" smtClean="0">
                <a:latin typeface="Tw Cen MT" panose="020B0602020104020603" pitchFamily="34" charset="-18"/>
              </a:rPr>
              <a:t>unosi </a:t>
            </a:r>
            <a:r>
              <a:rPr lang="hr-HR" sz="1600" dirty="0">
                <a:latin typeface="Tw Cen MT" panose="020B0602020104020603" pitchFamily="34" charset="-18"/>
              </a:rPr>
              <a:t>podatke o izrečenim sankcijama protiv određenog broda u bazu podataka </a:t>
            </a:r>
            <a:r>
              <a:rPr lang="hr-HR" sz="1600" dirty="0" err="1" smtClean="0">
                <a:latin typeface="Tw Cen MT" panose="020B0602020104020603" pitchFamily="34" charset="-18"/>
              </a:rPr>
              <a:t>FuelEU</a:t>
            </a:r>
            <a:r>
              <a:rPr lang="hr-HR" sz="1600" dirty="0">
                <a:latin typeface="Tw Cen MT" panose="020B0602020104020603" pitchFamily="34" charset="-18"/>
              </a:rPr>
              <a:t>,</a:t>
            </a:r>
            <a:endParaRPr lang="hr-HR" sz="1600" dirty="0" smtClean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dirty="0" smtClean="0">
                <a:latin typeface="Tw Cen MT" panose="020B0602020104020603" pitchFamily="34" charset="-18"/>
              </a:rPr>
              <a:t>na </a:t>
            </a:r>
            <a:r>
              <a:rPr lang="hr-HR" sz="1600" dirty="0">
                <a:latin typeface="Tw Cen MT" panose="020B0602020104020603" pitchFamily="34" charset="-18"/>
              </a:rPr>
              <a:t>zahtjev društva odgovornog za brod, preispituje izračun i mjere koje je izrekao </a:t>
            </a:r>
            <a:r>
              <a:rPr lang="hr-HR" sz="1600" dirty="0" smtClean="0">
                <a:latin typeface="Tw Cen MT" panose="020B0602020104020603" pitchFamily="34" charset="-18"/>
              </a:rPr>
              <a:t>verifikator.</a:t>
            </a:r>
            <a:endParaRPr lang="hr-HR" sz="1600" dirty="0">
              <a:latin typeface="Tw Cen MT" panose="020B0602020104020603" pitchFamily="34" charset="-18"/>
            </a:endParaRPr>
          </a:p>
          <a:p>
            <a:endParaRPr lang="hr-HR" u="heavy" dirty="0">
              <a:latin typeface="Tw Cen MT" panose="020B0602020104020603" pitchFamily="34" charset="-18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67782" y="2363687"/>
            <a:ext cx="383547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latin typeface="Tw Cen MT" panose="020B0602020104020603" pitchFamily="34" charset="-18"/>
                <a:ea typeface="Times New Roman" panose="02020603050405020304" pitchFamily="18" charset="0"/>
              </a:rPr>
              <a:t>     </a:t>
            </a:r>
            <a:r>
              <a:rPr lang="hr-HR" b="1" u="heavy" dirty="0" smtClean="0">
                <a:latin typeface="Tw Cen MT" panose="020B0602020104020603" pitchFamily="34" charset="-18"/>
                <a:ea typeface="Times New Roman" panose="02020603050405020304" pitchFamily="18" charset="0"/>
              </a:rPr>
              <a:t>Upravljačko </a:t>
            </a:r>
            <a:r>
              <a:rPr lang="hr-HR" b="1" u="heavy" dirty="0">
                <a:latin typeface="Tw Cen MT" panose="020B0602020104020603" pitchFamily="34" charset="-18"/>
                <a:ea typeface="Times New Roman" panose="02020603050405020304" pitchFamily="18" charset="0"/>
              </a:rPr>
              <a:t>tijelo </a:t>
            </a:r>
            <a:r>
              <a:rPr lang="hr-HR" b="1" u="heavy" dirty="0" smtClean="0">
                <a:latin typeface="Tw Cen MT" panose="020B0602020104020603" pitchFamily="34" charset="-18"/>
                <a:ea typeface="Times New Roman" panose="02020603050405020304" pitchFamily="18" charset="0"/>
              </a:rPr>
              <a:t>luke:</a:t>
            </a:r>
            <a:endParaRPr lang="hr-HR" b="1" u="heavy" dirty="0">
              <a:latin typeface="Tw Cen MT" panose="020B0602020104020603" pitchFamily="34" charset="-18"/>
              <a:ea typeface="Times New Roman" panose="02020603050405020304" pitchFamily="18" charset="0"/>
            </a:endParaRPr>
          </a:p>
          <a:p>
            <a:endParaRPr lang="hr-HR" dirty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dirty="0" smtClean="0">
                <a:latin typeface="Tw Cen MT" panose="020B0602020104020603" pitchFamily="34" charset="-18"/>
              </a:rPr>
              <a:t>dužno </a:t>
            </a:r>
            <a:r>
              <a:rPr lang="hr-HR" sz="1600" dirty="0">
                <a:latin typeface="Tw Cen MT" panose="020B0602020104020603" pitchFamily="34" charset="-18"/>
              </a:rPr>
              <a:t>je brodu koji je najavio dolazak omogućiti opskrbu  električnom energijom sa </a:t>
            </a:r>
            <a:r>
              <a:rPr lang="hr-HR" sz="1600" dirty="0" smtClean="0">
                <a:latin typeface="Tw Cen MT" panose="020B0602020104020603" pitchFamily="34" charset="-18"/>
              </a:rPr>
              <a:t>kopna za </a:t>
            </a:r>
            <a:r>
              <a:rPr lang="hr-HR" sz="1600" dirty="0">
                <a:latin typeface="Tw Cen MT" panose="020B0602020104020603" pitchFamily="34" charset="-18"/>
              </a:rPr>
              <a:t>sve </a:t>
            </a:r>
            <a:r>
              <a:rPr lang="hr-HR" sz="1600">
                <a:latin typeface="Tw Cen MT" panose="020B0602020104020603" pitchFamily="34" charset="-18"/>
              </a:rPr>
              <a:t>njegove </a:t>
            </a:r>
            <a:r>
              <a:rPr lang="hr-HR" sz="1600" smtClean="0">
                <a:latin typeface="Tw Cen MT" panose="020B0602020104020603" pitchFamily="34" charset="-18"/>
              </a:rPr>
              <a:t>potrebe,</a:t>
            </a:r>
            <a:endParaRPr lang="hr-HR" sz="1600" dirty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dirty="0">
                <a:latin typeface="Tw Cen MT" panose="020B0602020104020603" pitchFamily="34" charset="-18"/>
              </a:rPr>
              <a:t>dužno je po primitku informacije broda o priključenju na opskrbu električnom energijom s kopna potvrditi brodu dostupnost povezivanja na opskrbu električnom energijom s </a:t>
            </a:r>
            <a:r>
              <a:rPr lang="hr-HR" sz="1600" dirty="0" smtClean="0">
                <a:latin typeface="Tw Cen MT" panose="020B0602020104020603" pitchFamily="34" charset="-18"/>
              </a:rPr>
              <a:t>kopna.</a:t>
            </a:r>
            <a:endParaRPr lang="hr-HR" sz="1600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0052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1184115" y="721195"/>
            <a:ext cx="10545203" cy="12654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dirty="0">
                <a:solidFill>
                  <a:srgbClr val="002060"/>
                </a:solidFill>
              </a:rPr>
              <a:t>Prednosti i koristi za dionike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6"/>
          <p:cNvSpPr txBox="1">
            <a:spLocks/>
          </p:cNvSpPr>
          <p:nvPr/>
        </p:nvSpPr>
        <p:spPr>
          <a:xfrm>
            <a:off x="6446983" y="2456873"/>
            <a:ext cx="5156272" cy="27762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dirty="0"/>
          </a:p>
        </p:txBody>
      </p:sp>
      <p:pic>
        <p:nvPicPr>
          <p:cNvPr id="12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  <p:sp>
        <p:nvSpPr>
          <p:cNvPr id="2" name="Rectangle 1"/>
          <p:cNvSpPr/>
          <p:nvPr/>
        </p:nvSpPr>
        <p:spPr>
          <a:xfrm>
            <a:off x="536175" y="2164299"/>
            <a:ext cx="338407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>
              <a:spcAft>
                <a:spcPts val="0"/>
              </a:spcAft>
            </a:pPr>
            <a:r>
              <a:rPr lang="hr-HR" b="1" dirty="0" smtClean="0">
                <a:latin typeface="Tw Cen MT" panose="020B0602020104020603" pitchFamily="34" charset="-18"/>
                <a:ea typeface="Times New Roman" panose="02020603050405020304" pitchFamily="18" charset="0"/>
              </a:rPr>
              <a:t>   </a:t>
            </a:r>
            <a:r>
              <a:rPr lang="hr-HR" b="1" u="sng" dirty="0" smtClean="0">
                <a:latin typeface="Tw Cen MT" panose="020B0602020104020603" pitchFamily="34" charset="-18"/>
                <a:ea typeface="Times New Roman" panose="02020603050405020304" pitchFamily="18" charset="0"/>
              </a:rPr>
              <a:t>Brodari</a:t>
            </a:r>
          </a:p>
          <a:p>
            <a:pPr marL="90170">
              <a:spcAft>
                <a:spcPts val="0"/>
              </a:spcAft>
            </a:pPr>
            <a:endParaRPr lang="hr-HR" sz="800" b="1" u="heavy" dirty="0" smtClean="0">
              <a:latin typeface="Tw Cen MT" panose="020B0602020104020603" pitchFamily="34" charset="-18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dirty="0">
                <a:latin typeface="Tw Cen MT" panose="020B0602020104020603" pitchFamily="34" charset="-18"/>
              </a:rPr>
              <a:t>Jednake obveze i jasna pravila za sve </a:t>
            </a:r>
            <a:r>
              <a:rPr lang="hr-HR" sz="1600" dirty="0" smtClean="0">
                <a:latin typeface="Tw Cen MT" panose="020B0602020104020603" pitchFamily="34" charset="-18"/>
              </a:rPr>
              <a:t>brodare.</a:t>
            </a:r>
            <a:endParaRPr lang="hr-HR" sz="1600" dirty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dirty="0">
                <a:latin typeface="Tw Cen MT" panose="020B0602020104020603" pitchFamily="34" charset="-18"/>
              </a:rPr>
              <a:t>Postupni prelazak na čišće pogone bez naglih regulatornih </a:t>
            </a:r>
            <a:r>
              <a:rPr lang="hr-HR" sz="1600" dirty="0" smtClean="0">
                <a:latin typeface="Tw Cen MT" panose="020B0602020104020603" pitchFamily="34" charset="-18"/>
              </a:rPr>
              <a:t>šokova.</a:t>
            </a:r>
            <a:endParaRPr lang="hr-HR" sz="1600" dirty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dirty="0">
                <a:latin typeface="Tw Cen MT" panose="020B0602020104020603" pitchFamily="34" charset="-18"/>
              </a:rPr>
              <a:t>Tehnološki neutralan okvir – ne nameće određeni tip goriva za </a:t>
            </a:r>
            <a:r>
              <a:rPr lang="hr-HR" sz="1600" dirty="0" smtClean="0">
                <a:latin typeface="Tw Cen MT" panose="020B0602020104020603" pitchFamily="34" charset="-18"/>
              </a:rPr>
              <a:t>korištenje.</a:t>
            </a:r>
            <a:endParaRPr lang="hr-HR" sz="1600" dirty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dirty="0">
                <a:latin typeface="Tw Cen MT" panose="020B0602020104020603" pitchFamily="34" charset="-18"/>
              </a:rPr>
              <a:t>Veća energetska učinkovitost </a:t>
            </a:r>
            <a:r>
              <a:rPr lang="hr-HR" sz="1600" dirty="0" smtClean="0">
                <a:latin typeface="Tw Cen MT" panose="020B0602020104020603" pitchFamily="34" charset="-18"/>
              </a:rPr>
              <a:t>brodova.</a:t>
            </a:r>
            <a:endParaRPr lang="hr-HR" sz="1600" dirty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dirty="0">
                <a:latin typeface="Tw Cen MT" panose="020B0602020104020603" pitchFamily="34" charset="-18"/>
              </a:rPr>
              <a:t>Dugoročno smanjenje troškova </a:t>
            </a:r>
            <a:r>
              <a:rPr lang="hr-HR" sz="1600" dirty="0" smtClean="0">
                <a:latin typeface="Tw Cen MT" panose="020B0602020104020603" pitchFamily="34" charset="-18"/>
              </a:rPr>
              <a:t>goriva. </a:t>
            </a:r>
            <a:endParaRPr lang="hr-HR" sz="1600" dirty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dirty="0">
                <a:latin typeface="Tw Cen MT" panose="020B0602020104020603" pitchFamily="34" charset="-18"/>
              </a:rPr>
              <a:t>Povećanje tehničke i komercijalne vrijednosti </a:t>
            </a:r>
            <a:r>
              <a:rPr lang="hr-HR" sz="1600" dirty="0" smtClean="0">
                <a:latin typeface="Tw Cen MT" panose="020B0602020104020603" pitchFamily="34" charset="-18"/>
              </a:rPr>
              <a:t>flote.</a:t>
            </a:r>
            <a:endParaRPr lang="hr-HR" sz="1600" dirty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dirty="0">
                <a:latin typeface="Tw Cen MT" panose="020B0602020104020603" pitchFamily="34" charset="-18"/>
              </a:rPr>
              <a:t>Poticaji za modernizaciju </a:t>
            </a:r>
            <a:r>
              <a:rPr lang="hr-HR" sz="1600" dirty="0" smtClean="0">
                <a:latin typeface="Tw Cen MT" panose="020B0602020104020603" pitchFamily="34" charset="-18"/>
              </a:rPr>
              <a:t>flote.</a:t>
            </a:r>
            <a:endParaRPr lang="hr-HR" sz="1600" dirty="0">
              <a:latin typeface="Tw Cen MT" panose="020B0602020104020603" pitchFamily="34" charset="-1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5229" y="2198377"/>
            <a:ext cx="36198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b="1" dirty="0" smtClean="0">
                <a:latin typeface="Tw Cen MT" panose="020B0602020104020603" pitchFamily="34" charset="-18"/>
                <a:ea typeface="Times New Roman" panose="02020603050405020304" pitchFamily="18" charset="0"/>
              </a:rPr>
              <a:t>    </a:t>
            </a:r>
            <a:r>
              <a:rPr lang="hr-HR" b="1" u="sng" dirty="0" smtClean="0">
                <a:latin typeface="Tw Cen MT" panose="020B0602020104020603" pitchFamily="34" charset="-18"/>
                <a:ea typeface="Times New Roman" panose="02020603050405020304" pitchFamily="18" charset="0"/>
              </a:rPr>
              <a:t>Luke</a:t>
            </a:r>
          </a:p>
          <a:p>
            <a:pPr algn="just"/>
            <a:endParaRPr lang="hr-HR" sz="800" b="1" dirty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dirty="0" smtClean="0">
                <a:latin typeface="Tw Cen MT" panose="020B0602020104020603" pitchFamily="34" charset="-18"/>
              </a:rPr>
              <a:t>Jasna </a:t>
            </a:r>
            <a:r>
              <a:rPr lang="hr-HR" sz="1600" dirty="0">
                <a:latin typeface="Tw Cen MT" panose="020B0602020104020603" pitchFamily="34" charset="-18"/>
              </a:rPr>
              <a:t>potražnja za OPS i alternativnim gorivima motivira aktere za ulaganje u infrastrukturu na lučkom </a:t>
            </a:r>
            <a:r>
              <a:rPr lang="hr-HR" sz="1600" dirty="0" smtClean="0">
                <a:latin typeface="Tw Cen MT" panose="020B0602020104020603" pitchFamily="34" charset="-18"/>
              </a:rPr>
              <a:t>području.</a:t>
            </a:r>
            <a:endParaRPr lang="hr-HR" sz="1600" dirty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dirty="0">
                <a:latin typeface="Tw Cen MT" panose="020B0602020104020603" pitchFamily="34" charset="-18"/>
              </a:rPr>
              <a:t>Veća konkurentnost luke na </a:t>
            </a:r>
            <a:r>
              <a:rPr lang="hr-HR" sz="1600" dirty="0" smtClean="0">
                <a:latin typeface="Tw Cen MT" panose="020B0602020104020603" pitchFamily="34" charset="-18"/>
              </a:rPr>
              <a:t>europskom </a:t>
            </a:r>
            <a:r>
              <a:rPr lang="hr-HR" sz="1600" dirty="0">
                <a:latin typeface="Tw Cen MT" panose="020B0602020104020603" pitchFamily="34" charset="-18"/>
              </a:rPr>
              <a:t>i globalnom </a:t>
            </a:r>
            <a:r>
              <a:rPr lang="hr-HR" sz="1600" dirty="0" smtClean="0">
                <a:latin typeface="Tw Cen MT" panose="020B0602020104020603" pitchFamily="34" charset="-18"/>
              </a:rPr>
              <a:t>tržištu.</a:t>
            </a:r>
            <a:endParaRPr lang="hr-HR" sz="1600" dirty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dirty="0">
                <a:latin typeface="Tw Cen MT" panose="020B0602020104020603" pitchFamily="34" charset="-18"/>
              </a:rPr>
              <a:t>Dugoročna stabilnost i sigurnost za ulagače zbog zakonodavnog </a:t>
            </a:r>
            <a:r>
              <a:rPr lang="hr-HR" sz="1600" dirty="0" smtClean="0">
                <a:latin typeface="Tw Cen MT" panose="020B0602020104020603" pitchFamily="34" charset="-18"/>
              </a:rPr>
              <a:t>okvira.</a:t>
            </a:r>
            <a:endParaRPr lang="hr-HR" sz="1600" dirty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dirty="0">
                <a:latin typeface="Tw Cen MT" panose="020B0602020104020603" pitchFamily="34" charset="-18"/>
              </a:rPr>
              <a:t>Smanjenje buke i emisija unutar </a:t>
            </a:r>
            <a:r>
              <a:rPr lang="hr-HR" sz="1600" dirty="0" smtClean="0">
                <a:latin typeface="Tw Cen MT" panose="020B0602020104020603" pitchFamily="34" charset="-18"/>
              </a:rPr>
              <a:t>luke.</a:t>
            </a:r>
            <a:endParaRPr lang="hr-HR" sz="1600" dirty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dirty="0">
                <a:latin typeface="Tw Cen MT" panose="020B0602020104020603" pitchFamily="34" charset="-18"/>
              </a:rPr>
              <a:t>Ekološka prihvatljivost (PERS certifikat</a:t>
            </a:r>
            <a:r>
              <a:rPr lang="hr-HR" sz="1600" dirty="0" smtClean="0">
                <a:latin typeface="Tw Cen MT" panose="020B0602020104020603" pitchFamily="34" charset="-18"/>
              </a:rPr>
              <a:t>).</a:t>
            </a:r>
            <a:endParaRPr lang="hr-HR" sz="1600" dirty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dirty="0">
                <a:latin typeface="Tw Cen MT" panose="020B0602020104020603" pitchFamily="34" charset="-18"/>
              </a:rPr>
              <a:t>Lakši pristup EU sredstvima i međunarodnim kreditnim linijama zbog održivosti </a:t>
            </a:r>
            <a:r>
              <a:rPr lang="hr-HR" sz="1600" dirty="0" smtClean="0">
                <a:latin typeface="Tw Cen MT" panose="020B0602020104020603" pitchFamily="34" charset="-18"/>
              </a:rPr>
              <a:t>luke.</a:t>
            </a:r>
            <a:endParaRPr lang="hr-HR" sz="1600" dirty="0">
              <a:latin typeface="Tw Cen MT" panose="020B0602020104020603" pitchFamily="34" charset="-18"/>
            </a:endParaRPr>
          </a:p>
          <a:p>
            <a:endParaRPr lang="hr-HR" u="heavy" dirty="0">
              <a:latin typeface="Tw Cen MT" panose="020B0602020104020603" pitchFamily="34" charset="-18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58744" y="2198377"/>
            <a:ext cx="374451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latin typeface="Tw Cen MT" panose="020B0602020104020603" pitchFamily="34" charset="-18"/>
                <a:ea typeface="Times New Roman" panose="02020603050405020304" pitchFamily="18" charset="0"/>
              </a:rPr>
              <a:t>    </a:t>
            </a:r>
            <a:r>
              <a:rPr lang="hr-HR" b="1" u="sng" dirty="0" smtClean="0">
                <a:latin typeface="Tw Cen MT" panose="020B0602020104020603" pitchFamily="34" charset="-18"/>
                <a:ea typeface="Times New Roman" panose="02020603050405020304" pitchFamily="18" charset="0"/>
              </a:rPr>
              <a:t>Akademska zajednica</a:t>
            </a:r>
          </a:p>
          <a:p>
            <a:endParaRPr lang="hr-HR" sz="800" dirty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dirty="0">
                <a:latin typeface="Tw Cen MT" panose="020B0602020104020603" pitchFamily="34" charset="-18"/>
              </a:rPr>
              <a:t>P</a:t>
            </a:r>
            <a:r>
              <a:rPr lang="hr-HR" sz="1600" dirty="0" smtClean="0">
                <a:latin typeface="Tw Cen MT" panose="020B0602020104020603" pitchFamily="34" charset="-18"/>
              </a:rPr>
              <a:t>ovećanje </a:t>
            </a:r>
            <a:r>
              <a:rPr lang="hr-HR" sz="1600" dirty="0">
                <a:latin typeface="Tw Cen MT" panose="020B0602020104020603" pitchFamily="34" charset="-18"/>
              </a:rPr>
              <a:t>potražnje za R&amp;D zbog upotrebe novih tehnologija i goriva u pomorskom </a:t>
            </a:r>
            <a:r>
              <a:rPr lang="hr-HR" sz="1600" dirty="0" smtClean="0">
                <a:latin typeface="Tw Cen MT" panose="020B0602020104020603" pitchFamily="34" charset="-18"/>
              </a:rPr>
              <a:t>prometu.</a:t>
            </a:r>
            <a:endParaRPr lang="hr-HR" sz="1600" dirty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dirty="0" smtClean="0">
                <a:latin typeface="Tw Cen MT" panose="020B0602020104020603" pitchFamily="34" charset="-18"/>
              </a:rPr>
              <a:t>Povećanje </a:t>
            </a:r>
            <a:r>
              <a:rPr lang="hr-HR" sz="1600" dirty="0">
                <a:latin typeface="Tw Cen MT" panose="020B0602020104020603" pitchFamily="34" charset="-18"/>
              </a:rPr>
              <a:t>suradnje sa industrijskim </a:t>
            </a:r>
            <a:r>
              <a:rPr lang="hr-HR" sz="1600" dirty="0" smtClean="0">
                <a:latin typeface="Tw Cen MT" panose="020B0602020104020603" pitchFamily="34" charset="-18"/>
              </a:rPr>
              <a:t>sektorom.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dirty="0" smtClean="0">
                <a:latin typeface="Tw Cen MT" panose="020B0602020104020603" pitchFamily="34" charset="-18"/>
              </a:rPr>
              <a:t>Povećanje </a:t>
            </a:r>
            <a:r>
              <a:rPr lang="hr-HR" sz="1600" dirty="0">
                <a:latin typeface="Tw Cen MT" panose="020B0602020104020603" pitchFamily="34" charset="-18"/>
              </a:rPr>
              <a:t>broja projektnih prijava (HORIZON, </a:t>
            </a:r>
            <a:r>
              <a:rPr lang="hr-HR" sz="1600" dirty="0" err="1">
                <a:latin typeface="Tw Cen MT" panose="020B0602020104020603" pitchFamily="34" charset="-18"/>
              </a:rPr>
              <a:t>Interreg</a:t>
            </a:r>
            <a:r>
              <a:rPr lang="hr-HR" sz="1600" dirty="0" smtClean="0">
                <a:latin typeface="Tw Cen MT" panose="020B0602020104020603" pitchFamily="34" charset="-18"/>
              </a:rPr>
              <a:t>).</a:t>
            </a:r>
            <a:endParaRPr lang="hr-HR" sz="1600" dirty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dirty="0">
                <a:latin typeface="Tw Cen MT" panose="020B0602020104020603" pitchFamily="34" charset="-18"/>
              </a:rPr>
              <a:t>P</a:t>
            </a:r>
            <a:r>
              <a:rPr lang="hr-HR" sz="1600" dirty="0" smtClean="0">
                <a:latin typeface="Tw Cen MT" panose="020B0602020104020603" pitchFamily="34" charset="-18"/>
              </a:rPr>
              <a:t>ovećanje </a:t>
            </a:r>
            <a:r>
              <a:rPr lang="hr-HR" sz="1600" dirty="0">
                <a:latin typeface="Tw Cen MT" panose="020B0602020104020603" pitchFamily="34" charset="-18"/>
              </a:rPr>
              <a:t>broja studijskih </a:t>
            </a:r>
            <a:r>
              <a:rPr lang="hr-HR" sz="1600" dirty="0" smtClean="0">
                <a:latin typeface="Tw Cen MT" panose="020B0602020104020603" pitchFamily="34" charset="-18"/>
              </a:rPr>
              <a:t>smjerova.</a:t>
            </a:r>
            <a:endParaRPr lang="hr-HR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3237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1184115" y="721195"/>
            <a:ext cx="10545203" cy="12654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dirty="0">
                <a:solidFill>
                  <a:srgbClr val="002060"/>
                </a:solidFill>
              </a:rPr>
              <a:t>Prednosti i koristi za dionike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6"/>
          <p:cNvSpPr txBox="1">
            <a:spLocks/>
          </p:cNvSpPr>
          <p:nvPr/>
        </p:nvSpPr>
        <p:spPr>
          <a:xfrm>
            <a:off x="6446983" y="2456873"/>
            <a:ext cx="5156272" cy="27762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dirty="0"/>
          </a:p>
        </p:txBody>
      </p:sp>
      <p:pic>
        <p:nvPicPr>
          <p:cNvPr id="12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  <p:sp>
        <p:nvSpPr>
          <p:cNvPr id="2" name="Rectangle 1"/>
          <p:cNvSpPr/>
          <p:nvPr/>
        </p:nvSpPr>
        <p:spPr>
          <a:xfrm>
            <a:off x="1089497" y="2164299"/>
            <a:ext cx="482492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>
              <a:spcAft>
                <a:spcPts val="0"/>
              </a:spcAft>
            </a:pPr>
            <a:r>
              <a:rPr lang="hr-HR" b="1" dirty="0" smtClean="0">
                <a:latin typeface="Tw Cen MT" panose="020B0602020104020603" pitchFamily="34" charset="-18"/>
                <a:ea typeface="Times New Roman" panose="02020603050405020304" pitchFamily="18" charset="0"/>
              </a:rPr>
              <a:t>   </a:t>
            </a:r>
            <a:r>
              <a:rPr lang="hr-HR" b="1" u="sng" dirty="0" smtClean="0">
                <a:latin typeface="Tw Cen MT" panose="020B0602020104020603" pitchFamily="34" charset="-18"/>
                <a:ea typeface="Times New Roman" panose="02020603050405020304" pitchFamily="18" charset="0"/>
              </a:rPr>
              <a:t>Ostali gospodarski sektor</a:t>
            </a:r>
          </a:p>
          <a:p>
            <a:pPr marL="90170">
              <a:spcAft>
                <a:spcPts val="0"/>
              </a:spcAft>
            </a:pPr>
            <a:endParaRPr lang="hr-HR" sz="800" b="1" dirty="0" smtClean="0">
              <a:latin typeface="Tw Cen MT" panose="020B0602020104020603" pitchFamily="34" charset="-18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dirty="0">
                <a:latin typeface="Tw Cen MT" panose="020B0602020104020603" pitchFamily="34" charset="-18"/>
              </a:rPr>
              <a:t>Proizvodnja obnovljivih i niskougljičnih </a:t>
            </a:r>
            <a:r>
              <a:rPr lang="hr-HR" dirty="0" smtClean="0">
                <a:latin typeface="Tw Cen MT" panose="020B0602020104020603" pitchFamily="34" charset="-18"/>
              </a:rPr>
              <a:t>goriva.</a:t>
            </a:r>
            <a:endParaRPr lang="hr-HR" dirty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dirty="0">
                <a:latin typeface="Tw Cen MT" panose="020B0602020104020603" pitchFamily="34" charset="-18"/>
              </a:rPr>
              <a:t>Proizvodnja novih motora, baterijskih i hibridnih </a:t>
            </a:r>
            <a:r>
              <a:rPr lang="hr-HR" dirty="0" smtClean="0">
                <a:latin typeface="Tw Cen MT" panose="020B0602020104020603" pitchFamily="34" charset="-18"/>
              </a:rPr>
              <a:t>sustava.</a:t>
            </a:r>
            <a:endParaRPr lang="hr-HR" dirty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dirty="0">
                <a:latin typeface="Tw Cen MT" panose="020B0602020104020603" pitchFamily="34" charset="-18"/>
              </a:rPr>
              <a:t>Proizvodnja električne energije iz </a:t>
            </a:r>
            <a:r>
              <a:rPr lang="hr-HR" dirty="0" smtClean="0">
                <a:latin typeface="Tw Cen MT" panose="020B0602020104020603" pitchFamily="34" charset="-18"/>
              </a:rPr>
              <a:t>OIE.</a:t>
            </a:r>
            <a:endParaRPr lang="hr-HR" dirty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dirty="0" smtClean="0">
                <a:latin typeface="Tw Cen MT" panose="020B0602020104020603" pitchFamily="34" charset="-18"/>
              </a:rPr>
              <a:t>ESG.</a:t>
            </a:r>
            <a:endParaRPr lang="hr-HR" dirty="0">
              <a:latin typeface="Tw Cen MT" panose="020B0602020104020603" pitchFamily="34" charset="-18"/>
            </a:endParaRPr>
          </a:p>
          <a:p>
            <a:pPr marL="90170">
              <a:spcAft>
                <a:spcPts val="0"/>
              </a:spcAft>
            </a:pPr>
            <a:endParaRPr lang="hr-HR" sz="800" b="1" u="heavy" dirty="0" smtClean="0">
              <a:latin typeface="Tw Cen MT" panose="020B0602020104020603" pitchFamily="34" charset="-18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86791" y="2164299"/>
            <a:ext cx="489784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b="1" dirty="0" smtClean="0">
                <a:latin typeface="Tw Cen MT" panose="020B0602020104020603" pitchFamily="34" charset="-18"/>
                <a:ea typeface="Times New Roman" panose="02020603050405020304" pitchFamily="18" charset="0"/>
              </a:rPr>
              <a:t>    </a:t>
            </a:r>
            <a:r>
              <a:rPr lang="hr-HR" b="1" u="sng" dirty="0" smtClean="0">
                <a:latin typeface="Tw Cen MT" panose="020B0602020104020603" pitchFamily="34" charset="-18"/>
                <a:ea typeface="Times New Roman" panose="02020603050405020304" pitchFamily="18" charset="0"/>
              </a:rPr>
              <a:t>Lokalna zajednica</a:t>
            </a:r>
          </a:p>
          <a:p>
            <a:pPr algn="just"/>
            <a:endParaRPr lang="hr-HR" sz="800" b="1" dirty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dirty="0">
                <a:latin typeface="Tw Cen MT" panose="020B0602020104020603" pitchFamily="34" charset="-18"/>
              </a:rPr>
              <a:t>Jasna potražnja za OPS i alternativnim gorivima motivira aktere za ulaganje u infrastrukturu na lučkom </a:t>
            </a:r>
            <a:r>
              <a:rPr lang="hr-HR" dirty="0" smtClean="0">
                <a:latin typeface="Tw Cen MT" panose="020B0602020104020603" pitchFamily="34" charset="-18"/>
              </a:rPr>
              <a:t>području.</a:t>
            </a:r>
            <a:endParaRPr lang="hr-HR" dirty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dirty="0">
                <a:latin typeface="Tw Cen MT" panose="020B0602020104020603" pitchFamily="34" charset="-18"/>
              </a:rPr>
              <a:t>Veća konkurentnost luke na </a:t>
            </a:r>
            <a:r>
              <a:rPr lang="hr-HR" dirty="0" smtClean="0">
                <a:latin typeface="Tw Cen MT" panose="020B0602020104020603" pitchFamily="34" charset="-18"/>
              </a:rPr>
              <a:t>europskom </a:t>
            </a:r>
            <a:r>
              <a:rPr lang="hr-HR" dirty="0">
                <a:latin typeface="Tw Cen MT" panose="020B0602020104020603" pitchFamily="34" charset="-18"/>
              </a:rPr>
              <a:t>i globalnom </a:t>
            </a:r>
            <a:r>
              <a:rPr lang="hr-HR" dirty="0" smtClean="0">
                <a:latin typeface="Tw Cen MT" panose="020B0602020104020603" pitchFamily="34" charset="-18"/>
              </a:rPr>
              <a:t>tržištu.</a:t>
            </a:r>
            <a:endParaRPr lang="hr-HR" dirty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dirty="0">
                <a:latin typeface="Tw Cen MT" panose="020B0602020104020603" pitchFamily="34" charset="-18"/>
              </a:rPr>
              <a:t>Dugoročna stabilnost i sigurnost za ulagače zbog zakonodavnog </a:t>
            </a:r>
            <a:r>
              <a:rPr lang="hr-HR" dirty="0" smtClean="0">
                <a:latin typeface="Tw Cen MT" panose="020B0602020104020603" pitchFamily="34" charset="-18"/>
              </a:rPr>
              <a:t>okvira.</a:t>
            </a:r>
            <a:endParaRPr lang="hr-HR" dirty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dirty="0">
                <a:latin typeface="Tw Cen MT" panose="020B0602020104020603" pitchFamily="34" charset="-18"/>
              </a:rPr>
              <a:t>Smanjenje buke i emisija unutar </a:t>
            </a:r>
            <a:r>
              <a:rPr lang="hr-HR" dirty="0" smtClean="0">
                <a:latin typeface="Tw Cen MT" panose="020B0602020104020603" pitchFamily="34" charset="-18"/>
              </a:rPr>
              <a:t>luke.</a:t>
            </a:r>
            <a:endParaRPr lang="hr-HR" dirty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dirty="0">
                <a:latin typeface="Tw Cen MT" panose="020B0602020104020603" pitchFamily="34" charset="-18"/>
              </a:rPr>
              <a:t>Ekološka prihvatljivost (PERS certifikat</a:t>
            </a:r>
            <a:r>
              <a:rPr lang="hr-HR" dirty="0" smtClean="0">
                <a:latin typeface="Tw Cen MT" panose="020B0602020104020603" pitchFamily="34" charset="-18"/>
              </a:rPr>
              <a:t>).</a:t>
            </a:r>
            <a:endParaRPr lang="hr-HR" dirty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dirty="0">
                <a:latin typeface="Tw Cen MT" panose="020B0602020104020603" pitchFamily="34" charset="-18"/>
              </a:rPr>
              <a:t>Lakši pristup EU sredstvima i međunarodnim kreditnim linijama zbog održivosti </a:t>
            </a:r>
            <a:r>
              <a:rPr lang="hr-HR" dirty="0" smtClean="0">
                <a:latin typeface="Tw Cen MT" panose="020B0602020104020603" pitchFamily="34" charset="-18"/>
              </a:rPr>
              <a:t>luke.</a:t>
            </a:r>
            <a:endParaRPr lang="hr-HR" dirty="0">
              <a:latin typeface="Tw Cen MT" panose="020B0602020104020603" pitchFamily="34" charset="-18"/>
            </a:endParaRPr>
          </a:p>
          <a:p>
            <a:endParaRPr lang="hr-HR" u="heavy" dirty="0">
              <a:latin typeface="Tw Cen MT" panose="020B0602020104020603" pitchFamily="34" charset="-18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2545233"/>
            <a:ext cx="1219199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5000" spc="-50" dirty="0" smtClean="0">
                <a:solidFill>
                  <a:srgbClr val="002060"/>
                </a:solidFill>
              </a:rPr>
              <a:t>ZAHVALJUJEMO NA PAŽNJI !</a:t>
            </a:r>
            <a:endParaRPr lang="hr-HR" sz="5000" spc="-5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165459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184115" y="721195"/>
            <a:ext cx="5808743" cy="12654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 smtClean="0">
                <a:solidFill>
                  <a:srgbClr val="002060"/>
                </a:solidFill>
              </a:rPr>
              <a:t>Tehnička realnost LNG spremnika</a:t>
            </a:r>
            <a:endParaRPr lang="hr-HR" sz="3200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1097280" y="2078780"/>
            <a:ext cx="10058400" cy="3790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 smtClean="0"/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r-HR" sz="2200" dirty="0" smtClean="0"/>
              <a:t>Hermetički zatvoreni sustavi bez unutarnje korozije.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r-HR" sz="2200" dirty="0" smtClean="0"/>
              <a:t>Opremljeni su sustavom za stalni nadzor tlaka i temperature.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r-HR" sz="2200" dirty="0" smtClean="0"/>
              <a:t>Tvornički homologirani i zatvoreni sustavi.</a:t>
            </a:r>
          </a:p>
          <a:p>
            <a:pPr marL="800100" lvl="1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r-HR" dirty="0" smtClean="0"/>
              <a:t>Višeslojna konstrukcija s integriranim sigurnosnim uređajima.</a:t>
            </a:r>
          </a:p>
          <a:p>
            <a:pPr marL="800100" lvl="1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r-HR" dirty="0" smtClean="0"/>
              <a:t>Projektirani za dugotrajnu uporabu bez intervencija.</a:t>
            </a:r>
          </a:p>
          <a:p>
            <a:pPr>
              <a:lnSpc>
                <a:spcPct val="150000"/>
              </a:lnSpc>
            </a:pP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28552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1098596" y="2078779"/>
            <a:ext cx="4868571" cy="31543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hr-HR" sz="2200" dirty="0" smtClean="0"/>
              <a:t>UPP spremnike plina potrebno je izdvojiti kao posebne spremnike što će dovesti do tehničkog i administrativnog rasterećenja vlasnika vozila koji za pogon koriste ovu vrstu plina.</a:t>
            </a:r>
          </a:p>
          <a:p>
            <a:endParaRPr lang="hr-HR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6604731" y="2526681"/>
            <a:ext cx="4998523" cy="27064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r-HR" sz="2200" dirty="0" smtClean="0"/>
              <a:t>Definiciju ukapljenog prirodnog plina (UPP).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r-HR" sz="2200" dirty="0" smtClean="0"/>
              <a:t>Periodički pregled nakon 10 godina upotrebe (ranije nakon 6 godina).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r-HR" sz="2200" dirty="0" smtClean="0"/>
              <a:t>Uporaba spremnika najviše 20 godina.</a:t>
            </a:r>
          </a:p>
          <a:p>
            <a:endParaRPr lang="hr-HR" dirty="0"/>
          </a:p>
        </p:txBody>
      </p:sp>
      <p:pic>
        <p:nvPicPr>
          <p:cNvPr id="12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1184114" y="721195"/>
            <a:ext cx="8800395" cy="12654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 smtClean="0">
                <a:solidFill>
                  <a:srgbClr val="002060"/>
                </a:solidFill>
              </a:rPr>
              <a:t>Razlozi donošenja izmjena           Što donose izmjene</a:t>
            </a:r>
            <a:endParaRPr lang="hr-HR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2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4114" y="1986682"/>
            <a:ext cx="10169685" cy="4190281"/>
          </a:xfrm>
        </p:spPr>
        <p:txBody>
          <a:bodyPr/>
          <a:lstStyle/>
          <a:p>
            <a:pPr marL="0" indent="0">
              <a:buClrTx/>
              <a:buNone/>
            </a:pPr>
            <a:endParaRPr lang="hr-HR" sz="2200" dirty="0" smtClean="0"/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hr-HR" sz="2200" dirty="0" smtClean="0"/>
              <a:t> Manje </a:t>
            </a:r>
            <a:r>
              <a:rPr lang="hr-HR" sz="2200" dirty="0"/>
              <a:t>administrativno opterećenje za vlasnike </a:t>
            </a:r>
            <a:r>
              <a:rPr lang="hr-HR" sz="2200" dirty="0" smtClean="0"/>
              <a:t>vozila.</a:t>
            </a:r>
            <a:endParaRPr lang="hr-HR" sz="2200" dirty="0"/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hr-HR" sz="2200" dirty="0" smtClean="0"/>
              <a:t> Niži </a:t>
            </a:r>
            <a:r>
              <a:rPr lang="hr-HR" sz="2200" dirty="0"/>
              <a:t>troškovi eksploatacije </a:t>
            </a:r>
            <a:r>
              <a:rPr lang="hr-HR" sz="2200" dirty="0" smtClean="0"/>
              <a:t>vozila.</a:t>
            </a:r>
            <a:endParaRPr lang="hr-HR" sz="2200" dirty="0"/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hr-HR" sz="2200" dirty="0" smtClean="0"/>
              <a:t> Propisi </a:t>
            </a:r>
            <a:r>
              <a:rPr lang="hr-HR" sz="2200" dirty="0"/>
              <a:t>prate tehnološki </a:t>
            </a:r>
            <a:r>
              <a:rPr lang="hr-HR" sz="2200" dirty="0" smtClean="0"/>
              <a:t>razvoj.</a:t>
            </a:r>
            <a:endParaRPr lang="hr-HR" sz="2200" dirty="0"/>
          </a:p>
          <a:p>
            <a:pPr marL="0" indent="0">
              <a:buNone/>
            </a:pPr>
            <a:endParaRPr lang="hr-HR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/>
          <p:cNvSpPr txBox="1">
            <a:spLocks/>
          </p:cNvSpPr>
          <p:nvPr/>
        </p:nvSpPr>
        <p:spPr>
          <a:xfrm>
            <a:off x="1184113" y="721195"/>
            <a:ext cx="1854651" cy="12654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 smtClean="0">
                <a:solidFill>
                  <a:srgbClr val="002060"/>
                </a:solidFill>
              </a:rPr>
              <a:t>Zaključak</a:t>
            </a:r>
            <a:endParaRPr lang="hr-HR" sz="3000" dirty="0">
              <a:solidFill>
                <a:srgbClr val="002060"/>
              </a:solidFill>
            </a:endParaRPr>
          </a:p>
        </p:txBody>
      </p:sp>
      <p:pic>
        <p:nvPicPr>
          <p:cNvPr id="11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27195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097280" y="1166070"/>
            <a:ext cx="10058400" cy="8137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3000" b="1" dirty="0">
              <a:solidFill>
                <a:srgbClr val="002060"/>
              </a:solidFill>
            </a:endParaRPr>
          </a:p>
          <a:p>
            <a:r>
              <a:rPr lang="hr-HR" sz="3600" b="1" dirty="0" smtClean="0">
                <a:solidFill>
                  <a:srgbClr val="002060"/>
                </a:solidFill>
              </a:rPr>
              <a:t>Pravilnik o izvanrednom prijevozu</a:t>
            </a:r>
            <a:endParaRPr lang="hr-HR" sz="36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184114" y="2078780"/>
            <a:ext cx="9979459" cy="3790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hr-HR" sz="2200" dirty="0" smtClean="0"/>
              <a:t>Čelnik tijela donosi Pravilnik temeljem članka 46. stavka 7. Zakona o cestama.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hr-HR" sz="2200" dirty="0" smtClean="0"/>
              <a:t>Pravilnikom se uređuju:</a:t>
            </a:r>
          </a:p>
          <a:p>
            <a:pPr lvl="1" algn="l">
              <a:buFont typeface="Wingdings" panose="05000000000000000000" pitchFamily="2" charset="2"/>
              <a:buChar char="§"/>
            </a:pPr>
            <a:r>
              <a:rPr lang="hr-HR" dirty="0" smtClean="0"/>
              <a:t> uvjeti i način obavljanja izvanrednog prijevoza,</a:t>
            </a:r>
          </a:p>
          <a:p>
            <a:pPr lvl="1" algn="l">
              <a:buFont typeface="Wingdings" panose="05000000000000000000" pitchFamily="2" charset="2"/>
              <a:buChar char="§"/>
            </a:pPr>
            <a:r>
              <a:rPr lang="hr-HR" dirty="0" smtClean="0"/>
              <a:t> uvjeti i postupak izdavanja dozvole za izvanredni prijevoz,</a:t>
            </a:r>
          </a:p>
          <a:p>
            <a:pPr lvl="1" algn="l">
              <a:buFont typeface="Wingdings" panose="05000000000000000000" pitchFamily="2" charset="2"/>
              <a:buChar char="§"/>
            </a:pPr>
            <a:r>
              <a:rPr lang="hr-HR" dirty="0" smtClean="0"/>
              <a:t> uvjeti za pratnju izvanrednih prijevoza,</a:t>
            </a:r>
          </a:p>
          <a:p>
            <a:pPr lvl="1" algn="l">
              <a:buFont typeface="Wingdings" panose="05000000000000000000" pitchFamily="2" charset="2"/>
              <a:buChar char="§"/>
            </a:pPr>
            <a:r>
              <a:rPr lang="hr-HR" dirty="0" smtClean="0"/>
              <a:t> obim sudjelovanja policije u izvanrednim prijevozima.</a:t>
            </a:r>
          </a:p>
          <a:p>
            <a:pPr algn="l"/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31523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mmpi.gov.hr/img/mu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" y="181195"/>
            <a:ext cx="263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1184115" y="721195"/>
            <a:ext cx="3157640" cy="12654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3000" b="1" dirty="0" smtClean="0">
              <a:solidFill>
                <a:srgbClr val="002060"/>
              </a:solidFill>
            </a:endParaRPr>
          </a:p>
          <a:p>
            <a:endParaRPr lang="hr-HR" sz="3000" b="1" dirty="0">
              <a:solidFill>
                <a:srgbClr val="002060"/>
              </a:solidFill>
            </a:endParaRPr>
          </a:p>
          <a:p>
            <a:r>
              <a:rPr lang="hr-HR" sz="3200" dirty="0" smtClean="0">
                <a:solidFill>
                  <a:srgbClr val="002060"/>
                </a:solidFill>
              </a:rPr>
              <a:t>Razlozi</a:t>
            </a:r>
            <a:r>
              <a:rPr lang="hr-HR" sz="3000" dirty="0" smtClean="0">
                <a:solidFill>
                  <a:srgbClr val="002060"/>
                </a:solidFill>
              </a:rPr>
              <a:t> </a:t>
            </a:r>
            <a:r>
              <a:rPr lang="hr-HR" sz="3200" dirty="0" smtClean="0">
                <a:solidFill>
                  <a:srgbClr val="002060"/>
                </a:solidFill>
              </a:rPr>
              <a:t>donošenja</a:t>
            </a:r>
            <a:endParaRPr lang="hr-HR" sz="3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84115" y="2072201"/>
            <a:ext cx="990051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1184115" y="2473485"/>
            <a:ext cx="6105917" cy="36085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2200" dirty="0" smtClean="0"/>
              <a:t>Prema zahtjevu prijevoznika: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r-HR" sz="2200" dirty="0" smtClean="0"/>
              <a:t>za dodatnu liberalizaciju izvanrednih prijevoza,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r-HR" sz="2200" dirty="0" smtClean="0"/>
              <a:t>administrativno rasterećenje sustava izdavanja dozvola i ukidanje prijave za I., IV. i V. kategoriju,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r-HR" sz="2200" dirty="0" smtClean="0"/>
              <a:t>detaljno propisan angažman sudjelovanja policije za zahtjevnije izvanredne prijevoze,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r-HR" sz="2200" dirty="0" smtClean="0"/>
              <a:t>mogućnost prijevoza sa flat-rack i open-top kontejnerima (flat‑rack: podnica za širok, težak i glomazan teret, open‑top: bez krova, za visoki teret utovaren dizalicom. </a:t>
            </a:r>
          </a:p>
          <a:p>
            <a:endParaRPr lang="hr-HR" dirty="0"/>
          </a:p>
        </p:txBody>
      </p:sp>
      <p:pic>
        <p:nvPicPr>
          <p:cNvPr id="13" name="Slika 6"/>
          <p:cNvPicPr>
            <a:picLocks noChangeAspect="1"/>
          </p:cNvPicPr>
          <p:nvPr/>
        </p:nvPicPr>
        <p:blipFill>
          <a:blip r:embed="rId3">
            <a:clrChange>
              <a:clrFrom>
                <a:srgbClr val="F5F7F7"/>
              </a:clrFrom>
              <a:clrTo>
                <a:srgbClr val="F5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7327" y="2381386"/>
            <a:ext cx="2376001" cy="1584000"/>
          </a:xfrm>
          <a:prstGeom prst="rect">
            <a:avLst/>
          </a:prstGeom>
        </p:spPr>
      </p:pic>
      <p:pic>
        <p:nvPicPr>
          <p:cNvPr id="1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9034" y="4267992"/>
            <a:ext cx="1961027" cy="1584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6175" y="6249581"/>
            <a:ext cx="146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mmpi.gov.hr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40121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591</TotalTime>
  <Words>3129</Words>
  <Application>Microsoft Office PowerPoint</Application>
  <PresentationFormat>Widescreen</PresentationFormat>
  <Paragraphs>330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Tw Cen MT</vt:lpstr>
      <vt:lpstr>Wingdings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Nemanja Šušnjar</dc:creator>
  <cp:lastModifiedBy>Nemanja Šušnjar</cp:lastModifiedBy>
  <cp:revision>52</cp:revision>
  <dcterms:created xsi:type="dcterms:W3CDTF">2026-03-12T14:04:55Z</dcterms:created>
  <dcterms:modified xsi:type="dcterms:W3CDTF">2026-03-30T08:55:49Z</dcterms:modified>
</cp:coreProperties>
</file>